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4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89" r:id="rId25"/>
    <p:sldId id="290" r:id="rId26"/>
    <p:sldId id="35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4660"/>
  </p:normalViewPr>
  <p:slideViewPr>
    <p:cSldViewPr snapToObjects="1">
      <p:cViewPr varScale="1">
        <p:scale>
          <a:sx n="82" d="100"/>
          <a:sy n="82" d="100"/>
        </p:scale>
        <p:origin x="-12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4C622-BE49-49D8-AAEE-1D5EA881C124}" type="doc">
      <dgm:prSet loTypeId="urn:microsoft.com/office/officeart/2005/8/layout/vList2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3B511F0A-7F07-48A7-878A-C31309FF434F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對稱式金鑰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2A2ABB0-4C78-40F3-9964-32D37E4EE6A3}" type="parTrans" cxnId="{AB82D342-375B-466E-9AAB-FC87F31CD582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8E6472EF-B2A4-4FD3-BC56-712FDC7BBE9C}" type="sibTrans" cxnId="{AB82D342-375B-466E-9AAB-FC87F31CD582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4376DF19-1482-4605-B142-6BFB07EF7CE7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非對稱式金鑰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E45186C-FAA5-4B90-A193-33ED507FFED1}" type="parTrans" cxnId="{F162853C-2D1F-4A7E-99D9-9D34715C7E3F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31AE018-A6B8-4626-A39F-E9251832A62E}" type="sibTrans" cxnId="{F162853C-2D1F-4A7E-99D9-9D34715C7E3F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C3FB5FB-889D-4858-B7AE-0CE5C10E37D9}" type="pres">
      <dgm:prSet presAssocID="{4FA4C622-BE49-49D8-AAEE-1D5EA881C12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2669F06-DAC8-4C6A-ACAC-673A07D60A49}" type="pres">
      <dgm:prSet presAssocID="{3B511F0A-7F07-48A7-878A-C31309FF434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BFF0E1-955E-44E7-B3C3-5459B7D15D48}" type="pres">
      <dgm:prSet presAssocID="{8E6472EF-B2A4-4FD3-BC56-712FDC7BBE9C}" presName="spacer" presStyleCnt="0"/>
      <dgm:spPr/>
    </dgm:pt>
    <dgm:pt modelId="{258FC40D-80EC-4B52-A395-7947E6CF5854}" type="pres">
      <dgm:prSet presAssocID="{4376DF19-1482-4605-B142-6BFB07EF7CE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62853C-2D1F-4A7E-99D9-9D34715C7E3F}" srcId="{4FA4C622-BE49-49D8-AAEE-1D5EA881C124}" destId="{4376DF19-1482-4605-B142-6BFB07EF7CE7}" srcOrd="1" destOrd="0" parTransId="{EE45186C-FAA5-4B90-A193-33ED507FFED1}" sibTransId="{A31AE018-A6B8-4626-A39F-E9251832A62E}"/>
    <dgm:cxn modelId="{1226A565-C2E3-4C3C-97BD-26D952024749}" type="presOf" srcId="{4FA4C622-BE49-49D8-AAEE-1D5EA881C124}" destId="{0C3FB5FB-889D-4858-B7AE-0CE5C10E37D9}" srcOrd="0" destOrd="0" presId="urn:microsoft.com/office/officeart/2005/8/layout/vList2"/>
    <dgm:cxn modelId="{B69D4118-8416-4A1F-BEA4-55314BD627B2}" type="presOf" srcId="{3B511F0A-7F07-48A7-878A-C31309FF434F}" destId="{22669F06-DAC8-4C6A-ACAC-673A07D60A49}" srcOrd="0" destOrd="0" presId="urn:microsoft.com/office/officeart/2005/8/layout/vList2"/>
    <dgm:cxn modelId="{AB82D342-375B-466E-9AAB-FC87F31CD582}" srcId="{4FA4C622-BE49-49D8-AAEE-1D5EA881C124}" destId="{3B511F0A-7F07-48A7-878A-C31309FF434F}" srcOrd="0" destOrd="0" parTransId="{52A2ABB0-4C78-40F3-9964-32D37E4EE6A3}" sibTransId="{8E6472EF-B2A4-4FD3-BC56-712FDC7BBE9C}"/>
    <dgm:cxn modelId="{B295D2A6-3BC5-48E7-9FE7-C353DA57CFB1}" type="presOf" srcId="{4376DF19-1482-4605-B142-6BFB07EF7CE7}" destId="{258FC40D-80EC-4B52-A395-7947E6CF5854}" srcOrd="0" destOrd="0" presId="urn:microsoft.com/office/officeart/2005/8/layout/vList2"/>
    <dgm:cxn modelId="{EFDD4F9A-7801-4DCD-A232-978571693082}" type="presParOf" srcId="{0C3FB5FB-889D-4858-B7AE-0CE5C10E37D9}" destId="{22669F06-DAC8-4C6A-ACAC-673A07D60A49}" srcOrd="0" destOrd="0" presId="urn:microsoft.com/office/officeart/2005/8/layout/vList2"/>
    <dgm:cxn modelId="{8631DA93-A4C9-489D-9861-9E18EBAA92DB}" type="presParOf" srcId="{0C3FB5FB-889D-4858-B7AE-0CE5C10E37D9}" destId="{D0BFF0E1-955E-44E7-B3C3-5459B7D15D48}" srcOrd="1" destOrd="0" presId="urn:microsoft.com/office/officeart/2005/8/layout/vList2"/>
    <dgm:cxn modelId="{7CB3D12E-622B-439B-86DC-AA53B3A467E2}" type="presParOf" srcId="{0C3FB5FB-889D-4858-B7AE-0CE5C10E37D9}" destId="{258FC40D-80EC-4B52-A395-7947E6CF585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472A8-D1EC-4DF3-9318-F74D8DE3CC8D}" type="doc">
      <dgm:prSet loTypeId="urn:microsoft.com/office/officeart/2005/8/layout/default#1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zh-TW" altLang="en-US"/>
        </a:p>
      </dgm:t>
    </dgm:pt>
    <dgm:pt modelId="{443E6A05-4D8C-4B22-8371-2B2F04B47E02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阻斷服務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攻擊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1D29E172-D260-4AD8-BFC7-E10E632C35BE}" type="parTrans" cxnId="{13C322A5-0AAC-43FA-965E-685702D891CD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B80D2FEE-C75F-49F2-B466-9F3A917075F2}" type="sibTrans" cxnId="{13C322A5-0AAC-43FA-965E-685702D891CD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C2DB686-3F27-419B-AF4B-5FCC8A48767B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主機入侵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2981366A-12D5-4D21-B624-9EC6A3A26F15}" type="parTrans" cxnId="{84ABB1B1-339D-40B6-89E2-3EA7415E97A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49109D3-46D7-431B-9D36-5D2D1A9079AE}" type="sibTrans" cxnId="{84ABB1B1-339D-40B6-89E2-3EA7415E97A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F87F40D-F0E1-4F7F-9641-75282174ECAD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電腦病毒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8DA11A4-200C-4DE4-8925-5BAC90A26646}" type="parTrans" cxnId="{6898C6F0-3404-43DA-BAE3-735D0D36B7C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9258AA8-B725-43F7-83CF-1A282A32B542}" type="sibTrans" cxnId="{6898C6F0-3404-43DA-BAE3-735D0D36B7C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78575A7A-CB9C-47F9-A0C4-0EF43AD0674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網路監聽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0139CB9-ED34-4853-8592-E26AE9BD2F76}" type="parTrans" cxnId="{F702825E-D6EA-4EA7-9949-B514A659E2EF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E208533E-A1E9-47CC-8D0A-CECEFF2A2037}" type="sibTrans" cxnId="{F702825E-D6EA-4EA7-9949-B514A659E2EF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763E54E-182E-4262-AE37-B2454B900153}" type="pres">
      <dgm:prSet presAssocID="{16F472A8-D1EC-4DF3-9318-F74D8DE3CC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77AD485-222E-4785-85D2-5532C539DADD}" type="pres">
      <dgm:prSet presAssocID="{443E6A05-4D8C-4B22-8371-2B2F04B47E0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23CEFE-C716-4B52-B722-40485E470572}" type="pres">
      <dgm:prSet presAssocID="{B80D2FEE-C75F-49F2-B466-9F3A917075F2}" presName="sibTrans" presStyleCnt="0"/>
      <dgm:spPr/>
    </dgm:pt>
    <dgm:pt modelId="{0249AAA3-F465-4686-B993-0FB67AF51689}" type="pres">
      <dgm:prSet presAssocID="{AC2DB686-3F27-419B-AF4B-5FCC8A4876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C20E71-BD10-48CF-823D-A9C0CE75CCC9}" type="pres">
      <dgm:prSet presAssocID="{549109D3-46D7-431B-9D36-5D2D1A9079AE}" presName="sibTrans" presStyleCnt="0"/>
      <dgm:spPr/>
    </dgm:pt>
    <dgm:pt modelId="{71EE791B-DB3D-4306-8FDD-3F0556D8E29A}" type="pres">
      <dgm:prSet presAssocID="{FF87F40D-F0E1-4F7F-9641-75282174ECA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8B073E-9105-4B59-94E7-32BACE3ED402}" type="pres">
      <dgm:prSet presAssocID="{69258AA8-B725-43F7-83CF-1A282A32B542}" presName="sibTrans" presStyleCnt="0"/>
      <dgm:spPr/>
    </dgm:pt>
    <dgm:pt modelId="{AD1F3A28-B1C3-48EE-827F-B3077A033445}" type="pres">
      <dgm:prSet presAssocID="{78575A7A-CB9C-47F9-A0C4-0EF43AD067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4ABB1B1-339D-40B6-89E2-3EA7415E97AB}" srcId="{16F472A8-D1EC-4DF3-9318-F74D8DE3CC8D}" destId="{AC2DB686-3F27-419B-AF4B-5FCC8A48767B}" srcOrd="1" destOrd="0" parTransId="{2981366A-12D5-4D21-B624-9EC6A3A26F15}" sibTransId="{549109D3-46D7-431B-9D36-5D2D1A9079AE}"/>
    <dgm:cxn modelId="{13C322A5-0AAC-43FA-965E-685702D891CD}" srcId="{16F472A8-D1EC-4DF3-9318-F74D8DE3CC8D}" destId="{443E6A05-4D8C-4B22-8371-2B2F04B47E02}" srcOrd="0" destOrd="0" parTransId="{1D29E172-D260-4AD8-BFC7-E10E632C35BE}" sibTransId="{B80D2FEE-C75F-49F2-B466-9F3A917075F2}"/>
    <dgm:cxn modelId="{87B935E8-5284-4F26-805A-B3F1E6F355DD}" type="presOf" srcId="{443E6A05-4D8C-4B22-8371-2B2F04B47E02}" destId="{377AD485-222E-4785-85D2-5532C539DADD}" srcOrd="0" destOrd="0" presId="urn:microsoft.com/office/officeart/2005/8/layout/default#1"/>
    <dgm:cxn modelId="{83F75DF6-233C-4A1B-8D03-D94BC3773A01}" type="presOf" srcId="{78575A7A-CB9C-47F9-A0C4-0EF43AD0674E}" destId="{AD1F3A28-B1C3-48EE-827F-B3077A033445}" srcOrd="0" destOrd="0" presId="urn:microsoft.com/office/officeart/2005/8/layout/default#1"/>
    <dgm:cxn modelId="{190D42E2-42CF-447E-AC90-54C9F628143A}" type="presOf" srcId="{FF87F40D-F0E1-4F7F-9641-75282174ECAD}" destId="{71EE791B-DB3D-4306-8FDD-3F0556D8E29A}" srcOrd="0" destOrd="0" presId="urn:microsoft.com/office/officeart/2005/8/layout/default#1"/>
    <dgm:cxn modelId="{7DB393E0-B99E-42BA-8FFE-67411D8F9079}" type="presOf" srcId="{AC2DB686-3F27-419B-AF4B-5FCC8A48767B}" destId="{0249AAA3-F465-4686-B993-0FB67AF51689}" srcOrd="0" destOrd="0" presId="urn:microsoft.com/office/officeart/2005/8/layout/default#1"/>
    <dgm:cxn modelId="{6898C6F0-3404-43DA-BAE3-735D0D36B7CE}" srcId="{16F472A8-D1EC-4DF3-9318-F74D8DE3CC8D}" destId="{FF87F40D-F0E1-4F7F-9641-75282174ECAD}" srcOrd="2" destOrd="0" parTransId="{B8DA11A4-200C-4DE4-8925-5BAC90A26646}" sibTransId="{69258AA8-B725-43F7-83CF-1A282A32B542}"/>
    <dgm:cxn modelId="{F702825E-D6EA-4EA7-9949-B514A659E2EF}" srcId="{16F472A8-D1EC-4DF3-9318-F74D8DE3CC8D}" destId="{78575A7A-CB9C-47F9-A0C4-0EF43AD0674E}" srcOrd="3" destOrd="0" parTransId="{B0139CB9-ED34-4853-8592-E26AE9BD2F76}" sibTransId="{E208533E-A1E9-47CC-8D0A-CECEFF2A2037}"/>
    <dgm:cxn modelId="{9F284BC4-F85E-4A0B-A7C3-3BB73F52375E}" type="presOf" srcId="{16F472A8-D1EC-4DF3-9318-F74D8DE3CC8D}" destId="{5763E54E-182E-4262-AE37-B2454B900153}" srcOrd="0" destOrd="0" presId="urn:microsoft.com/office/officeart/2005/8/layout/default#1"/>
    <dgm:cxn modelId="{213FE27E-B9BC-4E65-9ACF-B7B737E5436E}" type="presParOf" srcId="{5763E54E-182E-4262-AE37-B2454B900153}" destId="{377AD485-222E-4785-85D2-5532C539DADD}" srcOrd="0" destOrd="0" presId="urn:microsoft.com/office/officeart/2005/8/layout/default#1"/>
    <dgm:cxn modelId="{B6A5DAF0-39F6-40E4-94E6-11E2F373274E}" type="presParOf" srcId="{5763E54E-182E-4262-AE37-B2454B900153}" destId="{4E23CEFE-C716-4B52-B722-40485E470572}" srcOrd="1" destOrd="0" presId="urn:microsoft.com/office/officeart/2005/8/layout/default#1"/>
    <dgm:cxn modelId="{A3CDF813-D14D-4E9E-A4EE-F7FC63514700}" type="presParOf" srcId="{5763E54E-182E-4262-AE37-B2454B900153}" destId="{0249AAA3-F465-4686-B993-0FB67AF51689}" srcOrd="2" destOrd="0" presId="urn:microsoft.com/office/officeart/2005/8/layout/default#1"/>
    <dgm:cxn modelId="{1FC7A133-8A39-4E6E-9F84-97CA9269677A}" type="presParOf" srcId="{5763E54E-182E-4262-AE37-B2454B900153}" destId="{8CC20E71-BD10-48CF-823D-A9C0CE75CCC9}" srcOrd="3" destOrd="0" presId="urn:microsoft.com/office/officeart/2005/8/layout/default#1"/>
    <dgm:cxn modelId="{2E2DA754-DA5E-4321-BA2E-4391253E3232}" type="presParOf" srcId="{5763E54E-182E-4262-AE37-B2454B900153}" destId="{71EE791B-DB3D-4306-8FDD-3F0556D8E29A}" srcOrd="4" destOrd="0" presId="urn:microsoft.com/office/officeart/2005/8/layout/default#1"/>
    <dgm:cxn modelId="{92E10394-D09D-430D-96ED-B75A19FE62C0}" type="presParOf" srcId="{5763E54E-182E-4262-AE37-B2454B900153}" destId="{C48B073E-9105-4B59-94E7-32BACE3ED402}" srcOrd="5" destOrd="0" presId="urn:microsoft.com/office/officeart/2005/8/layout/default#1"/>
    <dgm:cxn modelId="{0822B239-0777-4EFC-85BD-EDD1F184F885}" type="presParOf" srcId="{5763E54E-182E-4262-AE37-B2454B900153}" destId="{AD1F3A28-B1C3-48EE-827F-B3077A033445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1C945A-C6ED-41B9-B5D6-3F3F5C2F5E06}" type="doc">
      <dgm:prSet loTypeId="urn:microsoft.com/office/officeart/2005/8/layout/default#2" loCatId="list" qsTypeId="urn:microsoft.com/office/officeart/2005/8/quickstyle/3d3" qsCatId="3D" csTypeId="urn:microsoft.com/office/officeart/2005/8/colors/colorful1#2" csCatId="colorful" phldr="1"/>
      <dgm:spPr/>
      <dgm:t>
        <a:bodyPr/>
        <a:lstStyle/>
        <a:p>
          <a:endParaRPr lang="zh-TW" altLang="en-US"/>
        </a:p>
      </dgm:t>
    </dgm:pt>
    <dgm:pt modelId="{82D6941B-82AC-401C-9AF1-2F79AB2E9C5C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防毒軟體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9942A460-1306-4494-91B1-D0E3765E5A8B}" type="parTrans" cxnId="{6B171B52-D587-4FA2-B321-19222FBF318B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25F7563-0BFB-44D0-9850-9E20723323A2}" type="sibTrans" cxnId="{6B171B52-D587-4FA2-B321-19222FBF318B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2F0755C-F471-4780-B0C8-0A6FAE6E6B1B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網路加密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021DF18-AF6E-4460-B66B-369396B6E4EA}" type="parTrans" cxnId="{53B41C7E-293D-457A-9E1A-1BF42110AA47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8123780F-8B05-4263-B2B3-CD35F8C655E5}" type="sibTrans" cxnId="{53B41C7E-293D-457A-9E1A-1BF42110AA47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B0E1AF9-BEC9-46BE-ADF2-920A6A105AF1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防火牆與入侵偵測系統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2EFB927B-D1F6-4D03-8DA8-9A6121AF999D}" type="parTrans" cxnId="{46255C62-5724-4A23-9F47-A45F5007A7B1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6533A07-5DD9-45BA-9D0D-372C4F6274EF}" type="sibTrans" cxnId="{46255C62-5724-4A23-9F47-A45F5007A7B1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73A19FDA-02B1-4772-9C02-5D230F8CA32E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無線網路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安全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DFECB51B-6848-4F01-9722-9C3C2CEC7123}" type="parTrans" cxnId="{78C92798-9E18-4BC9-8F84-9898D7C3A8EC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A8005EE-8883-47AC-892E-9D6BE163F53A}" type="sibTrans" cxnId="{78C92798-9E18-4BC9-8F84-9898D7C3A8EC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1CD8C41-C0E2-4025-A055-155B0FBFEE58}" type="pres">
      <dgm:prSet presAssocID="{AC1C945A-C6ED-41B9-B5D6-3F3F5C2F5E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690F9A-D7A5-4693-A9FE-60DA060A3949}" type="pres">
      <dgm:prSet presAssocID="{82D6941B-82AC-401C-9AF1-2F79AB2E9C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D0AF47-9D10-417A-8266-F0C8D5F1BA17}" type="pres">
      <dgm:prSet presAssocID="{025F7563-0BFB-44D0-9850-9E20723323A2}" presName="sibTrans" presStyleCnt="0"/>
      <dgm:spPr/>
    </dgm:pt>
    <dgm:pt modelId="{6FCD2333-6B43-4D77-81A6-62F4DA4D2095}" type="pres">
      <dgm:prSet presAssocID="{D2F0755C-F471-4780-B0C8-0A6FAE6E6B1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49C281-5A23-4472-AB04-3A49F324419A}" type="pres">
      <dgm:prSet presAssocID="{8123780F-8B05-4263-B2B3-CD35F8C655E5}" presName="sibTrans" presStyleCnt="0"/>
      <dgm:spPr/>
    </dgm:pt>
    <dgm:pt modelId="{6FF42453-F3AB-4643-974F-F936AF42FF41}" type="pres">
      <dgm:prSet presAssocID="{AB0E1AF9-BEC9-46BE-ADF2-920A6A105A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010EC4-B229-4C67-9F09-AB27077D5AB5}" type="pres">
      <dgm:prSet presAssocID="{66533A07-5DD9-45BA-9D0D-372C4F6274EF}" presName="sibTrans" presStyleCnt="0"/>
      <dgm:spPr/>
    </dgm:pt>
    <dgm:pt modelId="{B0172C7E-B84A-4F33-83DB-29741ECB31F9}" type="pres">
      <dgm:prSet presAssocID="{73A19FDA-02B1-4772-9C02-5D230F8CA32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AB6C0-3C5A-4B06-8B4F-2FAD6E382456}" type="presOf" srcId="{AB0E1AF9-BEC9-46BE-ADF2-920A6A105AF1}" destId="{6FF42453-F3AB-4643-974F-F936AF42FF41}" srcOrd="0" destOrd="0" presId="urn:microsoft.com/office/officeart/2005/8/layout/default#2"/>
    <dgm:cxn modelId="{B9F7A856-CD81-4539-A3B9-9B51E4C3D464}" type="presOf" srcId="{73A19FDA-02B1-4772-9C02-5D230F8CA32E}" destId="{B0172C7E-B84A-4F33-83DB-29741ECB31F9}" srcOrd="0" destOrd="0" presId="urn:microsoft.com/office/officeart/2005/8/layout/default#2"/>
    <dgm:cxn modelId="{78C92798-9E18-4BC9-8F84-9898D7C3A8EC}" srcId="{AC1C945A-C6ED-41B9-B5D6-3F3F5C2F5E06}" destId="{73A19FDA-02B1-4772-9C02-5D230F8CA32E}" srcOrd="3" destOrd="0" parTransId="{DFECB51B-6848-4F01-9722-9C3C2CEC7123}" sibTransId="{5A8005EE-8883-47AC-892E-9D6BE163F53A}"/>
    <dgm:cxn modelId="{C67EB3F2-DCA4-41EC-97A9-561F646F1FBD}" type="presOf" srcId="{AC1C945A-C6ED-41B9-B5D6-3F3F5C2F5E06}" destId="{D1CD8C41-C0E2-4025-A055-155B0FBFEE58}" srcOrd="0" destOrd="0" presId="urn:microsoft.com/office/officeart/2005/8/layout/default#2"/>
    <dgm:cxn modelId="{46255C62-5724-4A23-9F47-A45F5007A7B1}" srcId="{AC1C945A-C6ED-41B9-B5D6-3F3F5C2F5E06}" destId="{AB0E1AF9-BEC9-46BE-ADF2-920A6A105AF1}" srcOrd="2" destOrd="0" parTransId="{2EFB927B-D1F6-4D03-8DA8-9A6121AF999D}" sibTransId="{66533A07-5DD9-45BA-9D0D-372C4F6274EF}"/>
    <dgm:cxn modelId="{4D860387-910C-4133-92FF-F991C0241B7C}" type="presOf" srcId="{82D6941B-82AC-401C-9AF1-2F79AB2E9C5C}" destId="{77690F9A-D7A5-4693-A9FE-60DA060A3949}" srcOrd="0" destOrd="0" presId="urn:microsoft.com/office/officeart/2005/8/layout/default#2"/>
    <dgm:cxn modelId="{6B171B52-D587-4FA2-B321-19222FBF318B}" srcId="{AC1C945A-C6ED-41B9-B5D6-3F3F5C2F5E06}" destId="{82D6941B-82AC-401C-9AF1-2F79AB2E9C5C}" srcOrd="0" destOrd="0" parTransId="{9942A460-1306-4494-91B1-D0E3765E5A8B}" sibTransId="{025F7563-0BFB-44D0-9850-9E20723323A2}"/>
    <dgm:cxn modelId="{DDB9FBB4-775D-4360-9A77-9D9C584E9D61}" type="presOf" srcId="{D2F0755C-F471-4780-B0C8-0A6FAE6E6B1B}" destId="{6FCD2333-6B43-4D77-81A6-62F4DA4D2095}" srcOrd="0" destOrd="0" presId="urn:microsoft.com/office/officeart/2005/8/layout/default#2"/>
    <dgm:cxn modelId="{53B41C7E-293D-457A-9E1A-1BF42110AA47}" srcId="{AC1C945A-C6ED-41B9-B5D6-3F3F5C2F5E06}" destId="{D2F0755C-F471-4780-B0C8-0A6FAE6E6B1B}" srcOrd="1" destOrd="0" parTransId="{5021DF18-AF6E-4460-B66B-369396B6E4EA}" sibTransId="{8123780F-8B05-4263-B2B3-CD35F8C655E5}"/>
    <dgm:cxn modelId="{D55B1CF6-9CD0-440B-B4CA-83636930615D}" type="presParOf" srcId="{D1CD8C41-C0E2-4025-A055-155B0FBFEE58}" destId="{77690F9A-D7A5-4693-A9FE-60DA060A3949}" srcOrd="0" destOrd="0" presId="urn:microsoft.com/office/officeart/2005/8/layout/default#2"/>
    <dgm:cxn modelId="{A6BD114C-5F2D-4C83-96EE-8F55E4F188D8}" type="presParOf" srcId="{D1CD8C41-C0E2-4025-A055-155B0FBFEE58}" destId="{DFD0AF47-9D10-417A-8266-F0C8D5F1BA17}" srcOrd="1" destOrd="0" presId="urn:microsoft.com/office/officeart/2005/8/layout/default#2"/>
    <dgm:cxn modelId="{308ADEC4-9972-4057-8CDE-87A40EA2EE6D}" type="presParOf" srcId="{D1CD8C41-C0E2-4025-A055-155B0FBFEE58}" destId="{6FCD2333-6B43-4D77-81A6-62F4DA4D2095}" srcOrd="2" destOrd="0" presId="urn:microsoft.com/office/officeart/2005/8/layout/default#2"/>
    <dgm:cxn modelId="{334DDD2C-8682-472B-B4FD-55D076B2405B}" type="presParOf" srcId="{D1CD8C41-C0E2-4025-A055-155B0FBFEE58}" destId="{1249C281-5A23-4472-AB04-3A49F324419A}" srcOrd="3" destOrd="0" presId="urn:microsoft.com/office/officeart/2005/8/layout/default#2"/>
    <dgm:cxn modelId="{A5AFA00D-51F8-4DED-9B82-706307BE773F}" type="presParOf" srcId="{D1CD8C41-C0E2-4025-A055-155B0FBFEE58}" destId="{6FF42453-F3AB-4643-974F-F936AF42FF41}" srcOrd="4" destOrd="0" presId="urn:microsoft.com/office/officeart/2005/8/layout/default#2"/>
    <dgm:cxn modelId="{4AD3C41D-302B-4B5A-A161-C353CE387564}" type="presParOf" srcId="{D1CD8C41-C0E2-4025-A055-155B0FBFEE58}" destId="{36010EC4-B229-4C67-9F09-AB27077D5AB5}" srcOrd="5" destOrd="0" presId="urn:microsoft.com/office/officeart/2005/8/layout/default#2"/>
    <dgm:cxn modelId="{9CF2DD82-6532-4F7D-88C2-4DCD8B85AB92}" type="presParOf" srcId="{D1CD8C41-C0E2-4025-A055-155B0FBFEE58}" destId="{B0172C7E-B84A-4F33-83DB-29741ECB31F9}" srcOrd="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69F06-DAC8-4C6A-ACAC-673A07D60A49}">
      <dsp:nvSpPr>
        <dsp:cNvPr id="0" name=""/>
        <dsp:cNvSpPr/>
      </dsp:nvSpPr>
      <dsp:spPr>
        <a:xfrm>
          <a:off x="0" y="10870"/>
          <a:ext cx="3024336" cy="8783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微軟正黑體" pitchFamily="34" charset="-120"/>
              <a:ea typeface="微軟正黑體" pitchFamily="34" charset="-120"/>
            </a:rPr>
            <a:t>對稱式金鑰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2879" y="53749"/>
        <a:ext cx="2938578" cy="792619"/>
      </dsp:txXfrm>
    </dsp:sp>
    <dsp:sp modelId="{258FC40D-80EC-4B52-A395-7947E6CF5854}">
      <dsp:nvSpPr>
        <dsp:cNvPr id="0" name=""/>
        <dsp:cNvSpPr/>
      </dsp:nvSpPr>
      <dsp:spPr>
        <a:xfrm>
          <a:off x="0" y="969887"/>
          <a:ext cx="3024336" cy="878377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微軟正黑體" pitchFamily="34" charset="-120"/>
              <a:ea typeface="微軟正黑體" pitchFamily="34" charset="-120"/>
            </a:rPr>
            <a:t>非對稱式金鑰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2879" y="1012766"/>
        <a:ext cx="2938578" cy="792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AD485-222E-4785-85D2-5532C539DADD}">
      <dsp:nvSpPr>
        <dsp:cNvPr id="0" name=""/>
        <dsp:cNvSpPr/>
      </dsp:nvSpPr>
      <dsp:spPr>
        <a:xfrm>
          <a:off x="556469" y="1585"/>
          <a:ext cx="2933271" cy="17599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阻斷服務</a:t>
          </a:r>
          <a:r>
            <a:rPr lang="en-US" altLang="zh-TW" sz="3600" kern="1200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3600" kern="1200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攻擊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56469" y="1585"/>
        <a:ext cx="2933271" cy="1759962"/>
      </dsp:txXfrm>
    </dsp:sp>
    <dsp:sp modelId="{0249AAA3-F465-4686-B993-0FB67AF51689}">
      <dsp:nvSpPr>
        <dsp:cNvPr id="0" name=""/>
        <dsp:cNvSpPr/>
      </dsp:nvSpPr>
      <dsp:spPr>
        <a:xfrm>
          <a:off x="3783067" y="1585"/>
          <a:ext cx="2933271" cy="1759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主機入侵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783067" y="1585"/>
        <a:ext cx="2933271" cy="1759962"/>
      </dsp:txXfrm>
    </dsp:sp>
    <dsp:sp modelId="{71EE791B-DB3D-4306-8FDD-3F0556D8E29A}">
      <dsp:nvSpPr>
        <dsp:cNvPr id="0" name=""/>
        <dsp:cNvSpPr/>
      </dsp:nvSpPr>
      <dsp:spPr>
        <a:xfrm>
          <a:off x="556469" y="2054875"/>
          <a:ext cx="2933271" cy="17599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電腦病毒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56469" y="2054875"/>
        <a:ext cx="2933271" cy="1759962"/>
      </dsp:txXfrm>
    </dsp:sp>
    <dsp:sp modelId="{AD1F3A28-B1C3-48EE-827F-B3077A033445}">
      <dsp:nvSpPr>
        <dsp:cNvPr id="0" name=""/>
        <dsp:cNvSpPr/>
      </dsp:nvSpPr>
      <dsp:spPr>
        <a:xfrm>
          <a:off x="3783067" y="2054875"/>
          <a:ext cx="2933271" cy="1759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網路監聽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783067" y="2054875"/>
        <a:ext cx="2933271" cy="1759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90F9A-D7A5-4693-A9FE-60DA060A3949}">
      <dsp:nvSpPr>
        <dsp:cNvPr id="0" name=""/>
        <dsp:cNvSpPr/>
      </dsp:nvSpPr>
      <dsp:spPr>
        <a:xfrm>
          <a:off x="799" y="184289"/>
          <a:ext cx="3119584" cy="1871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防毒軟體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99" y="184289"/>
        <a:ext cx="3119584" cy="1871750"/>
      </dsp:txXfrm>
    </dsp:sp>
    <dsp:sp modelId="{6FCD2333-6B43-4D77-81A6-62F4DA4D2095}">
      <dsp:nvSpPr>
        <dsp:cNvPr id="0" name=""/>
        <dsp:cNvSpPr/>
      </dsp:nvSpPr>
      <dsp:spPr>
        <a:xfrm>
          <a:off x="3432343" y="184289"/>
          <a:ext cx="3119584" cy="1871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網路加密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432343" y="184289"/>
        <a:ext cx="3119584" cy="1871750"/>
      </dsp:txXfrm>
    </dsp:sp>
    <dsp:sp modelId="{6FF42453-F3AB-4643-974F-F936AF42FF41}">
      <dsp:nvSpPr>
        <dsp:cNvPr id="0" name=""/>
        <dsp:cNvSpPr/>
      </dsp:nvSpPr>
      <dsp:spPr>
        <a:xfrm>
          <a:off x="799" y="2367999"/>
          <a:ext cx="3119584" cy="1871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防火牆與入侵偵測系統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99" y="2367999"/>
        <a:ext cx="3119584" cy="1871750"/>
      </dsp:txXfrm>
    </dsp:sp>
    <dsp:sp modelId="{B0172C7E-B84A-4F33-83DB-29741ECB31F9}">
      <dsp:nvSpPr>
        <dsp:cNvPr id="0" name=""/>
        <dsp:cNvSpPr/>
      </dsp:nvSpPr>
      <dsp:spPr>
        <a:xfrm>
          <a:off x="3432343" y="2367999"/>
          <a:ext cx="3119584" cy="1871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無線網路</a:t>
          </a:r>
          <a:r>
            <a:rPr lang="en-US" altLang="zh-TW" sz="3900" kern="1200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3900" kern="1200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安全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432343" y="2367999"/>
        <a:ext cx="3119584" cy="1871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BF6C9DC-3005-4159-8BC2-9590A95D6D7A}" type="slidenum">
              <a:rPr lang="zh-TW" altLang="en-US" smtClean="0">
                <a:latin typeface="Times New Roman" pitchFamily="18" charset="0"/>
              </a:rPr>
              <a:pPr/>
              <a:t>71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6">
                    <a:lumMod val="50000"/>
                  </a:schemeClr>
                </a:solidFill>
              </a:rPr>
              <a:t>08</a:t>
            </a:r>
            <a:endParaRPr lang="zh-TW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9.jpeg"/><Relationship Id="rId7" Type="http://schemas.openxmlformats.org/officeDocument/2006/relationships/slide" Target="slide5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10" Type="http://schemas.openxmlformats.org/officeDocument/2006/relationships/slide" Target="slide88.xml"/><Relationship Id="rId4" Type="http://schemas.openxmlformats.org/officeDocument/2006/relationships/slide" Target="slide2.xml"/><Relationship Id="rId9" Type="http://schemas.openxmlformats.org/officeDocument/2006/relationships/slide" Target="slide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b="0" dirty="0"/>
              <a:t>資訊安全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2051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8-1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資訊安全的基本原則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8-2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資料機密性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8-3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資料完整性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8-4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系統可用性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8-5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網路攻擊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 action="ppaction://hlinksldjump"/>
              </a:rPr>
              <a:t>8-6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 action="ppaction://hlinksldjump"/>
              </a:rPr>
              <a:t>網路防護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8-7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 資訊倫理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範例二：查表法</a:t>
            </a:r>
            <a:r>
              <a:rPr lang="en-US" altLang="zh-TW" dirty="0" smtClean="0"/>
              <a:t> 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解密時可查同一張表</a:t>
            </a:r>
            <a:r>
              <a:rPr lang="en-US" altLang="zh-TW" smtClean="0"/>
              <a:t> (</a:t>
            </a:r>
            <a:r>
              <a:rPr lang="zh-TW" altLang="en-US" smtClean="0"/>
              <a:t>密文</a:t>
            </a:r>
            <a:r>
              <a:rPr lang="en-US" altLang="zh-TW" smtClean="0"/>
              <a:t>→</a:t>
            </a:r>
            <a:r>
              <a:rPr lang="zh-TW" altLang="en-US" smtClean="0"/>
              <a:t>本文</a:t>
            </a:r>
            <a:r>
              <a:rPr lang="en-US" altLang="zh-TW" smtClean="0"/>
              <a:t>)</a:t>
            </a:r>
            <a:endParaRPr lang="en-US" altLang="ja-JP" smtClean="0"/>
          </a:p>
          <a:p>
            <a:pPr eaLnBrk="1" hangingPunct="1"/>
            <a:r>
              <a:rPr lang="zh-TW" altLang="en-US" smtClean="0"/>
              <a:t>輸入密文：「</a:t>
            </a:r>
            <a:r>
              <a:rPr lang="en-US" altLang="zh-TW" smtClean="0"/>
              <a:t>fy, ofye ye tiysq.</a:t>
            </a:r>
            <a:r>
              <a:rPr lang="zh-TW" altLang="en-US" smtClean="0"/>
              <a:t>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輸出本文：「</a:t>
            </a:r>
            <a:r>
              <a:rPr lang="en-US" altLang="zh-TW" smtClean="0"/>
              <a:t>hi, this is alice.</a:t>
            </a:r>
            <a:r>
              <a:rPr lang="zh-TW" altLang="en-US" smtClean="0"/>
              <a:t>」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53238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範例三：使用</a:t>
            </a:r>
            <a:r>
              <a:rPr lang="en-US" altLang="zh-TW" dirty="0" smtClean="0"/>
              <a:t>XOR</a:t>
            </a:r>
            <a:r>
              <a:rPr lang="zh-TW" altLang="en-US" dirty="0" smtClean="0"/>
              <a:t>運算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en-US" altLang="zh-TW" smtClean="0"/>
              <a:t>XOR</a:t>
            </a:r>
            <a:r>
              <a:rPr lang="zh-TW" altLang="en-US" smtClean="0"/>
              <a:t>運算</a:t>
            </a:r>
            <a:r>
              <a:rPr lang="en-US" altLang="zh-TW" smtClean="0"/>
              <a:t> (</a:t>
            </a:r>
            <a:r>
              <a:rPr lang="zh-TW" altLang="en-US" smtClean="0"/>
              <a:t>以</a:t>
            </a:r>
            <a:r>
              <a:rPr lang="en-US" altLang="ja-JP" smtClean="0">
                <a:sym typeface="Symbol" pitchFamily="18" charset="2"/>
              </a:rPr>
              <a:t></a:t>
            </a:r>
            <a:r>
              <a:rPr lang="zh-TW" altLang="en-US" smtClean="0">
                <a:sym typeface="Symbol" pitchFamily="18" charset="2"/>
              </a:rPr>
              <a:t>符號表示</a:t>
            </a:r>
            <a:r>
              <a:rPr lang="en-US" altLang="ja-JP" smtClean="0">
                <a:sym typeface="Symbol" pitchFamily="18" charset="2"/>
              </a:rPr>
              <a:t>)</a:t>
            </a:r>
            <a:r>
              <a:rPr lang="zh-TW" altLang="en-US" smtClean="0">
                <a:sym typeface="Symbol" pitchFamily="18" charset="2"/>
              </a:rPr>
              <a:t>，二進位運算的結果：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0 </a:t>
            </a:r>
            <a:r>
              <a:rPr lang="en-US" altLang="zh-TW" smtClean="0">
                <a:sym typeface="Symbol" pitchFamily="18" charset="2"/>
              </a:rPr>
              <a:t> </a:t>
            </a:r>
            <a:r>
              <a:rPr lang="en-US" altLang="zh-TW" smtClean="0"/>
              <a:t>0 = 0</a:t>
            </a:r>
          </a:p>
          <a:p>
            <a:pPr lvl="1" eaLnBrk="1" hangingPunct="1"/>
            <a:r>
              <a:rPr lang="en-US" altLang="zh-TW" smtClean="0"/>
              <a:t>0 </a:t>
            </a:r>
            <a:r>
              <a:rPr lang="en-US" altLang="zh-TW" smtClean="0">
                <a:sym typeface="Symbol" pitchFamily="18" charset="2"/>
              </a:rPr>
              <a:t> </a:t>
            </a:r>
            <a:r>
              <a:rPr lang="en-US" altLang="zh-TW" smtClean="0"/>
              <a:t>1 = 1</a:t>
            </a:r>
          </a:p>
          <a:p>
            <a:pPr lvl="1" eaLnBrk="1" hangingPunct="1"/>
            <a:r>
              <a:rPr lang="en-US" altLang="zh-TW" smtClean="0"/>
              <a:t>1 </a:t>
            </a:r>
            <a:r>
              <a:rPr lang="en-US" altLang="zh-TW" smtClean="0">
                <a:sym typeface="Symbol" pitchFamily="18" charset="2"/>
              </a:rPr>
              <a:t> </a:t>
            </a:r>
            <a:r>
              <a:rPr lang="en-US" altLang="zh-TW" smtClean="0"/>
              <a:t>0 = 1</a:t>
            </a:r>
          </a:p>
          <a:p>
            <a:pPr lvl="1" eaLnBrk="1" hangingPunct="1"/>
            <a:r>
              <a:rPr lang="en-US" altLang="zh-TW" smtClean="0"/>
              <a:t>1 </a:t>
            </a:r>
            <a:r>
              <a:rPr lang="en-US" altLang="zh-TW" smtClean="0">
                <a:sym typeface="Symbol" pitchFamily="18" charset="2"/>
              </a:rPr>
              <a:t> </a:t>
            </a:r>
            <a:r>
              <a:rPr lang="en-US" altLang="zh-TW" smtClean="0"/>
              <a:t>1 = 0</a:t>
            </a: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831457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XOR</a:t>
            </a:r>
            <a:r>
              <a:rPr lang="zh-TW" altLang="en-US" smtClean="0"/>
              <a:t>加密運算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假設密碼為十進位的</a:t>
            </a:r>
            <a:r>
              <a:rPr lang="en-US" altLang="zh-TW" dirty="0" smtClean="0"/>
              <a:t>171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等同於十六進位的</a:t>
            </a:r>
            <a:r>
              <a:rPr lang="en-US" altLang="zh-TW" dirty="0" smtClean="0"/>
              <a:t>AB</a:t>
            </a:r>
            <a:r>
              <a:rPr lang="zh-TW" altLang="en-US" dirty="0" smtClean="0"/>
              <a:t>，或是二進位的</a:t>
            </a:r>
            <a:r>
              <a:rPr lang="en-US" altLang="zh-TW" dirty="0" smtClean="0"/>
              <a:t>10101011)</a:t>
            </a:r>
          </a:p>
          <a:p>
            <a:pPr algn="l" eaLnBrk="1" hangingPunct="1"/>
            <a:r>
              <a:rPr lang="zh-TW" altLang="en-US" dirty="0" smtClean="0"/>
              <a:t>若輸入本文為「</a:t>
            </a:r>
            <a:r>
              <a:rPr lang="en-US" altLang="zh-TW" dirty="0" smtClean="0"/>
              <a:t>h</a:t>
            </a:r>
            <a:r>
              <a:rPr lang="zh-TW" altLang="en-US" dirty="0" smtClean="0"/>
              <a:t>」，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編號為十進位的</a:t>
            </a:r>
            <a:r>
              <a:rPr lang="en-US" altLang="zh-TW" dirty="0" smtClean="0"/>
              <a:t>104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等同於十六進位的</a:t>
            </a:r>
            <a:r>
              <a:rPr lang="en-US" altLang="zh-TW" dirty="0" smtClean="0"/>
              <a:t>68</a:t>
            </a:r>
            <a:r>
              <a:rPr lang="zh-TW" altLang="en-US" dirty="0" smtClean="0"/>
              <a:t>，或是二進位的</a:t>
            </a:r>
            <a:r>
              <a:rPr lang="en-US" altLang="zh-TW" dirty="0" smtClean="0"/>
              <a:t>01101000)</a:t>
            </a:r>
          </a:p>
          <a:p>
            <a:pPr algn="l" eaLnBrk="1" hangingPunct="1"/>
            <a:r>
              <a:rPr lang="zh-TW" altLang="en-US" dirty="0" smtClean="0"/>
              <a:t>加密時使用</a:t>
            </a:r>
            <a:r>
              <a:rPr lang="en-US" altLang="zh-TW" dirty="0" err="1" smtClean="0"/>
              <a:t>XOR</a:t>
            </a:r>
            <a:r>
              <a:rPr lang="zh-TW" altLang="en-US" dirty="0" smtClean="0"/>
              <a:t>運算來加密「</a:t>
            </a:r>
            <a:r>
              <a:rPr lang="en-US" altLang="zh-TW" dirty="0" smtClean="0"/>
              <a:t>h</a:t>
            </a:r>
            <a:r>
              <a:rPr lang="zh-TW" altLang="en-US" dirty="0" smtClean="0"/>
              <a:t>」，得到</a:t>
            </a:r>
            <a:r>
              <a:rPr lang="en-US" altLang="zh-TW" dirty="0" smtClean="0"/>
              <a:t>195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41919"/>
              </p:ext>
            </p:extLst>
          </p:nvPr>
        </p:nvGraphicFramePr>
        <p:xfrm>
          <a:off x="926595" y="5118443"/>
          <a:ext cx="6300700" cy="1505912"/>
        </p:xfrm>
        <a:graphic>
          <a:graphicData uri="http://schemas.openxmlformats.org/drawingml/2006/table">
            <a:tbl>
              <a:tblPr/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6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95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00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0 1 1 0 1 0 0 0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68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(h)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0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Symbol" pitchFamily="18" charset="2"/>
                        </a:rPr>
                        <a:t> )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1 0 1 0 1 0 1 1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AB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723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1 1 0 0 0 0 1 1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C3</a:t>
                      </a:r>
                      <a:b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</a:b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等於十進位的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195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43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XOR</a:t>
            </a:r>
            <a:r>
              <a:rPr lang="zh-TW" altLang="en-US" smtClean="0"/>
              <a:t>解密運算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假設密碼為十進位的</a:t>
            </a:r>
            <a:r>
              <a:rPr lang="en-US" altLang="zh-TW" dirty="0" smtClean="0"/>
              <a:t>171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等同於十六進位的</a:t>
            </a:r>
            <a:r>
              <a:rPr lang="en-US" altLang="zh-TW" dirty="0" smtClean="0"/>
              <a:t>AB</a:t>
            </a:r>
            <a:r>
              <a:rPr lang="zh-TW" altLang="en-US" dirty="0" smtClean="0"/>
              <a:t>，或是二進位的</a:t>
            </a:r>
            <a:r>
              <a:rPr lang="en-US" altLang="zh-TW" dirty="0" smtClean="0"/>
              <a:t>10101011)</a:t>
            </a:r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若輸入密文為十進位的</a:t>
            </a:r>
            <a:r>
              <a:rPr lang="en-US" altLang="zh-TW" dirty="0" smtClean="0"/>
              <a:t>195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等同於十六進位的</a:t>
            </a:r>
            <a:r>
              <a:rPr lang="en-US" altLang="zh-TW" dirty="0" err="1" smtClean="0"/>
              <a:t>C3</a:t>
            </a:r>
            <a:r>
              <a:rPr lang="zh-TW" altLang="en-US" dirty="0" smtClean="0"/>
              <a:t>，或是二進位的</a:t>
            </a:r>
            <a:r>
              <a:rPr lang="en-US" altLang="zh-TW" dirty="0" smtClean="0"/>
              <a:t>11000011)</a:t>
            </a:r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解密時使用</a:t>
            </a:r>
            <a:r>
              <a:rPr lang="en-US" altLang="zh-TW" dirty="0" err="1" smtClean="0"/>
              <a:t>XOR</a:t>
            </a:r>
            <a:r>
              <a:rPr lang="zh-TW" altLang="en-US" dirty="0" smtClean="0"/>
              <a:t>運算來解密</a:t>
            </a:r>
            <a:r>
              <a:rPr lang="en-US" altLang="zh-TW" dirty="0" smtClean="0"/>
              <a:t>195</a:t>
            </a:r>
            <a:r>
              <a:rPr lang="zh-TW" altLang="en-US" dirty="0" smtClean="0"/>
              <a:t>，得到「</a:t>
            </a:r>
            <a:r>
              <a:rPr lang="en-US" altLang="zh-TW" dirty="0" smtClean="0"/>
              <a:t>h</a:t>
            </a:r>
            <a:r>
              <a:rPr lang="zh-TW" altLang="en-US" dirty="0" smtClean="0"/>
              <a:t>」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89376"/>
              </p:ext>
            </p:extLst>
          </p:nvPr>
        </p:nvGraphicFramePr>
        <p:xfrm>
          <a:off x="926595" y="5454225"/>
          <a:ext cx="6096000" cy="1272993"/>
        </p:xfrm>
        <a:graphic>
          <a:graphicData uri="http://schemas.openxmlformats.org/drawingml/2006/table">
            <a:tbl>
              <a:tblPr/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6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0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4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1 1 0 0 0 0 1 1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C3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4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Symbol" pitchFamily="18" charset="2"/>
                        </a:rPr>
                        <a:t> )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1 0 1 0 1 0 1 1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AB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9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0 1 1 0 1 0 0 0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68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(h)</a:t>
                      </a:r>
                      <a:endParaRPr kumimoji="0" lang="en-US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itchFamily="49" charset="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756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完整的</a:t>
            </a:r>
            <a:r>
              <a:rPr lang="en-US" altLang="zh-TW" smtClean="0"/>
              <a:t>XOR</a:t>
            </a:r>
            <a:r>
              <a:rPr lang="zh-TW" altLang="en-US" smtClean="0"/>
              <a:t>加密結果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加密「</a:t>
            </a:r>
            <a:r>
              <a:rPr lang="en-US" altLang="zh-TW" dirty="0" smtClean="0"/>
              <a:t>hi, this is </a:t>
            </a:r>
            <a:r>
              <a:rPr lang="en-US" altLang="zh-TW" dirty="0" err="1" smtClean="0"/>
              <a:t>alice</a:t>
            </a:r>
            <a:r>
              <a:rPr lang="en-US" altLang="zh-TW" dirty="0" smtClean="0"/>
              <a:t>.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得到密文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編碼表示</a:t>
            </a:r>
            <a:r>
              <a:rPr lang="en-US" altLang="zh-TW" dirty="0" smtClean="0"/>
              <a:t>)</a:t>
            </a:r>
            <a:r>
              <a:rPr lang="zh-TW" altLang="en-US" dirty="0" smtClean="0"/>
              <a:t>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「</a:t>
            </a:r>
            <a:r>
              <a:rPr lang="en-US" altLang="ja-JP" dirty="0" smtClean="0"/>
              <a:t>├ ┬ ç ï ▀ ├ ┬ ╪ ï ┬ ╪ ï ╩ ╟ ┬ ╚ ╬ à</a:t>
            </a:r>
            <a:r>
              <a:rPr lang="zh-TW" altLang="en-US" dirty="0" smtClean="0"/>
              <a:t>」</a:t>
            </a:r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293985"/>
            <a:ext cx="8727246" cy="289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832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上述三個範例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簡單，但容易破解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相同的本文得到相同的密文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同時知道本文和密文時，可立刻破解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或者是，累積夠多密文時，容易被破解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實際上的對稱式密碼演算法更為複雜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查表</a:t>
            </a:r>
            <a:r>
              <a:rPr lang="en-US" altLang="zh-TW" smtClean="0"/>
              <a:t> + XOR + </a:t>
            </a:r>
            <a:r>
              <a:rPr lang="zh-TW" altLang="en-US" smtClean="0"/>
              <a:t>排列組合</a:t>
            </a:r>
            <a:r>
              <a:rPr lang="en-US" altLang="zh-TW" smtClean="0"/>
              <a:t> </a:t>
            </a:r>
            <a:r>
              <a:rPr lang="zh-TW" altLang="en-US" smtClean="0"/>
              <a:t>等等複合方式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密碼長度更長：</a:t>
            </a:r>
            <a:r>
              <a:rPr lang="en-US" altLang="zh-TW" smtClean="0"/>
              <a:t>56-bit</a:t>
            </a:r>
            <a:r>
              <a:rPr lang="zh-TW" altLang="en-US" smtClean="0"/>
              <a:t>、</a:t>
            </a:r>
            <a:r>
              <a:rPr lang="en-US" altLang="zh-TW" smtClean="0"/>
              <a:t>64-bit</a:t>
            </a:r>
            <a:r>
              <a:rPr lang="zh-TW" altLang="en-US" smtClean="0"/>
              <a:t>、</a:t>
            </a:r>
            <a:r>
              <a:rPr lang="en-US" altLang="zh-TW" smtClean="0"/>
              <a:t>128-bit</a:t>
            </a:r>
            <a:r>
              <a:rPr lang="zh-TW" altLang="en-US" smtClean="0"/>
              <a:t>、</a:t>
            </a:r>
            <a:r>
              <a:rPr lang="en-US" altLang="zh-TW" smtClean="0"/>
              <a:t>256-bit</a:t>
            </a:r>
            <a:r>
              <a:rPr lang="zh-TW" altLang="en-US" smtClean="0"/>
              <a:t>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範例：</a:t>
            </a:r>
            <a:r>
              <a:rPr lang="en-US" altLang="zh-TW" smtClean="0"/>
              <a:t>DES</a:t>
            </a:r>
            <a:r>
              <a:rPr lang="zh-TW" altLang="en-US" smtClean="0"/>
              <a:t>演算法的加密流程</a:t>
            </a:r>
            <a:r>
              <a:rPr lang="en-US" altLang="zh-TW" smtClean="0"/>
              <a:t> (</a:t>
            </a:r>
            <a:r>
              <a:rPr lang="zh-TW" altLang="en-US" smtClean="0"/>
              <a:t>下頁圖</a:t>
            </a:r>
            <a:r>
              <a:rPr lang="en-US" altLang="zh-TW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6903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DES</a:t>
            </a:r>
            <a:r>
              <a:rPr lang="zh-TW" altLang="en-US" smtClean="0"/>
              <a:t>演算法示意圖</a:t>
            </a:r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73188"/>
            <a:ext cx="67151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08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對稱式演算法的分類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區塊式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加密以固定大小的區塊為單位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輸入的本文資料切割為區塊，每一個區塊分別加密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區塊大小通常由密碼的長度決定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資料長度不足一個區塊的部份，補</a:t>
            </a:r>
            <a:r>
              <a:rPr lang="en-US" altLang="zh-TW" smtClean="0"/>
              <a:t>0</a:t>
            </a:r>
          </a:p>
          <a:p>
            <a:pPr lvl="1" eaLnBrk="1" hangingPunct="1"/>
            <a:r>
              <a:rPr lang="zh-TW" altLang="en-US" smtClean="0"/>
              <a:t>常見的演算法：</a:t>
            </a:r>
            <a:r>
              <a:rPr lang="en-US" altLang="zh-TW" smtClean="0"/>
              <a:t>IDEA</a:t>
            </a:r>
            <a:r>
              <a:rPr lang="zh-TW" altLang="en-US" smtClean="0"/>
              <a:t>、</a:t>
            </a:r>
            <a:r>
              <a:rPr lang="en-US" altLang="zh-TW" smtClean="0"/>
              <a:t>DES</a:t>
            </a:r>
            <a:r>
              <a:rPr lang="zh-TW" altLang="en-US" smtClean="0"/>
              <a:t>、</a:t>
            </a:r>
            <a:r>
              <a:rPr lang="en-US" altLang="zh-TW" smtClean="0"/>
              <a:t>AES</a:t>
            </a:r>
            <a:r>
              <a:rPr lang="zh-TW" altLang="en-US" smtClean="0"/>
              <a:t>、</a:t>
            </a:r>
            <a:r>
              <a:rPr lang="en-US" altLang="zh-TW" smtClean="0"/>
              <a:t>RC5</a:t>
            </a:r>
            <a:r>
              <a:rPr lang="zh-TW" altLang="en-US" smtClean="0"/>
              <a:t>等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目前的加密標準採用</a:t>
            </a:r>
            <a:r>
              <a:rPr lang="en-US" altLang="zh-TW" smtClean="0"/>
              <a:t>AES</a:t>
            </a:r>
            <a:r>
              <a:rPr lang="zh-TW" altLang="en-US" smtClean="0"/>
              <a:t>演算法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944284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對稱式演算法的分類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串流式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加密以</a:t>
            </a:r>
            <a:r>
              <a:rPr lang="en-US" altLang="zh-TW" smtClean="0"/>
              <a:t>bit</a:t>
            </a:r>
            <a:r>
              <a:rPr lang="zh-TW" altLang="en-US" smtClean="0"/>
              <a:t>為單位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輸入的本文長度和輸出的密文長度通常相同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常見的演算法：</a:t>
            </a:r>
            <a:r>
              <a:rPr lang="en-US" altLang="zh-TW" smtClean="0"/>
              <a:t>A5</a:t>
            </a:r>
            <a:r>
              <a:rPr lang="zh-TW" altLang="en-US" smtClean="0"/>
              <a:t>、</a:t>
            </a:r>
            <a:r>
              <a:rPr lang="en-US" altLang="zh-TW" smtClean="0"/>
              <a:t>RC4</a:t>
            </a:r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514699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對稱式演算法：</a:t>
            </a:r>
            <a:r>
              <a:rPr lang="en-US" altLang="zh-TW" smtClean="0"/>
              <a:t>IV</a:t>
            </a:r>
            <a:r>
              <a:rPr lang="zh-TW" altLang="en-US" smtClean="0"/>
              <a:t>及運作模式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為了避免「相同的本文使用相同的密碼加密，得到相同的密文」的結果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IV (initial vector)</a:t>
            </a:r>
            <a:r>
              <a:rPr lang="zh-TW" altLang="en-US" smtClean="0"/>
              <a:t>：初始向量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區塊式和串流式演算法均適用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將初始向量混入資料一起加密，以產生不同的結果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運作模式</a:t>
            </a:r>
            <a:r>
              <a:rPr lang="en-US" altLang="zh-TW" smtClean="0"/>
              <a:t> (mode of operations)</a:t>
            </a:r>
          </a:p>
          <a:p>
            <a:pPr lvl="1" eaLnBrk="1" hangingPunct="1"/>
            <a:r>
              <a:rPr lang="zh-TW" altLang="en-US" smtClean="0"/>
              <a:t>搭配區塊式演算法使用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將加密的結果混入本文，以產生不同的結果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常見的模式：</a:t>
            </a:r>
            <a:r>
              <a:rPr lang="en-US" altLang="zh-TW" smtClean="0"/>
              <a:t>CBC</a:t>
            </a:r>
            <a:r>
              <a:rPr lang="zh-TW" altLang="en-US" smtClean="0"/>
              <a:t>、</a:t>
            </a:r>
            <a:r>
              <a:rPr lang="en-US" altLang="zh-TW" smtClean="0"/>
              <a:t>CFB</a:t>
            </a:r>
            <a:r>
              <a:rPr lang="zh-TW" altLang="en-US" smtClean="0"/>
              <a:t>、</a:t>
            </a:r>
            <a:r>
              <a:rPr lang="en-US" altLang="zh-TW" smtClean="0"/>
              <a:t>OFB</a:t>
            </a:r>
            <a:r>
              <a:rPr lang="zh-TW" altLang="en-US" smtClean="0"/>
              <a:t>、</a:t>
            </a:r>
            <a:r>
              <a:rPr lang="en-US" altLang="zh-TW" smtClean="0"/>
              <a:t>GCM</a:t>
            </a:r>
            <a:r>
              <a:rPr lang="zh-TW" altLang="en-US" smtClean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216443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8-1 </a:t>
            </a:r>
            <a:r>
              <a:rPr lang="zh-TW" altLang="en-US" dirty="0"/>
              <a:t>資訊</a:t>
            </a:r>
            <a:r>
              <a:rPr lang="zh-TW" altLang="en-US" dirty="0" smtClean="0"/>
              <a:t>安全的基本原則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dirty="0" smtClean="0">
                <a:solidFill>
                  <a:srgbClr val="00B050"/>
                </a:solidFill>
              </a:rPr>
              <a:t>資料機密性（</a:t>
            </a:r>
            <a:r>
              <a:rPr lang="en-US" altLang="zh-TW" dirty="0" smtClean="0">
                <a:solidFill>
                  <a:srgbClr val="00B050"/>
                </a:solidFill>
              </a:rPr>
              <a:t>confidentiality</a:t>
            </a:r>
            <a:r>
              <a:rPr lang="zh-TW" altLang="en-US" dirty="0" smtClean="0">
                <a:solidFill>
                  <a:srgbClr val="00B050"/>
                </a:solidFill>
              </a:rPr>
              <a:t>）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dirty="0" smtClean="0"/>
              <a:t>防止未經授權的第三者取得資料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dirty="0" smtClean="0">
                <a:solidFill>
                  <a:srgbClr val="00B050"/>
                </a:solidFill>
              </a:rPr>
              <a:t>資料完整性（</a:t>
            </a:r>
            <a:r>
              <a:rPr lang="en-US" altLang="zh-TW" dirty="0" smtClean="0">
                <a:solidFill>
                  <a:srgbClr val="00B050"/>
                </a:solidFill>
              </a:rPr>
              <a:t>integrity</a:t>
            </a:r>
            <a:r>
              <a:rPr lang="zh-TW" altLang="en-US" dirty="0" smtClean="0">
                <a:solidFill>
                  <a:srgbClr val="00B050"/>
                </a:solidFill>
              </a:rPr>
              <a:t>）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dirty="0" smtClean="0"/>
              <a:t>避免資料遭到竄改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dirty="0" smtClean="0">
                <a:solidFill>
                  <a:srgbClr val="00B050"/>
                </a:solidFill>
              </a:rPr>
              <a:t>系統可用性（</a:t>
            </a:r>
            <a:r>
              <a:rPr lang="en-US" altLang="zh-TW" dirty="0" smtClean="0">
                <a:solidFill>
                  <a:srgbClr val="00B050"/>
                </a:solidFill>
              </a:rPr>
              <a:t>availability</a:t>
            </a:r>
            <a:r>
              <a:rPr lang="zh-TW" altLang="en-US" dirty="0" smtClean="0">
                <a:solidFill>
                  <a:srgbClr val="00B050"/>
                </a:solidFill>
              </a:rPr>
              <a:t>）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dirty="0" smtClean="0"/>
              <a:t>旨在確保資料和系統可以可靠即時地取得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700213"/>
            <a:ext cx="28289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25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操作模式：以</a:t>
            </a:r>
            <a:r>
              <a:rPr lang="en-US" altLang="zh-TW" smtClean="0"/>
              <a:t>CBC</a:t>
            </a:r>
            <a:r>
              <a:rPr lang="zh-TW" altLang="en-US" smtClean="0"/>
              <a:t>為例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本文</a:t>
            </a:r>
            <a:r>
              <a:rPr lang="en-US" altLang="zh-TW" smtClean="0"/>
              <a:t>P</a:t>
            </a:r>
            <a:r>
              <a:rPr lang="zh-TW" altLang="en-US" smtClean="0"/>
              <a:t>切割為多個區塊：</a:t>
            </a:r>
            <a:r>
              <a:rPr lang="en-US" altLang="zh-TW" smtClean="0"/>
              <a:t>P</a:t>
            </a:r>
            <a:r>
              <a:rPr lang="en-US" altLang="zh-TW" baseline="-25000" smtClean="0"/>
              <a:t>0</a:t>
            </a:r>
            <a:r>
              <a:rPr lang="en-US" altLang="zh-TW" smtClean="0"/>
              <a:t>, P</a:t>
            </a:r>
            <a:r>
              <a:rPr lang="en-US" altLang="zh-TW" baseline="-25000" smtClean="0"/>
              <a:t>1</a:t>
            </a:r>
            <a:r>
              <a:rPr lang="en-US" altLang="zh-TW" smtClean="0"/>
              <a:t>, P</a:t>
            </a:r>
            <a:r>
              <a:rPr lang="en-US" altLang="zh-TW" baseline="-25000" smtClean="0"/>
              <a:t>2</a:t>
            </a:r>
            <a:r>
              <a:rPr lang="en-US" altLang="zh-TW" smtClean="0"/>
              <a:t>, …</a:t>
            </a:r>
          </a:p>
          <a:p>
            <a:pPr eaLnBrk="1" hangingPunct="1"/>
            <a:r>
              <a:rPr lang="en-US" altLang="zh-TW" smtClean="0"/>
              <a:t>IV</a:t>
            </a:r>
            <a:r>
              <a:rPr lang="zh-TW" altLang="en-US" smtClean="0"/>
              <a:t>為初始向量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密碼為</a:t>
            </a:r>
            <a:r>
              <a:rPr lang="en-US" altLang="zh-TW" smtClean="0"/>
              <a:t>K</a:t>
            </a:r>
            <a:r>
              <a:rPr lang="zh-TW" altLang="en-US" smtClean="0"/>
              <a:t>，加密演算法為</a:t>
            </a:r>
            <a:r>
              <a:rPr lang="en-US" altLang="zh-TW" smtClean="0"/>
              <a:t>ENC</a:t>
            </a:r>
          </a:p>
          <a:p>
            <a:pPr eaLnBrk="1" hangingPunct="1"/>
            <a:r>
              <a:rPr lang="en-US" altLang="zh-TW" smtClean="0"/>
              <a:t> </a:t>
            </a:r>
            <a:r>
              <a:rPr lang="zh-TW" altLang="en-US" smtClean="0"/>
              <a:t>輸出密文</a:t>
            </a:r>
            <a:r>
              <a:rPr lang="en-US" altLang="zh-TW" smtClean="0"/>
              <a:t>C</a:t>
            </a:r>
            <a:r>
              <a:rPr lang="zh-TW" altLang="en-US" smtClean="0"/>
              <a:t>同樣為多個區塊：</a:t>
            </a:r>
            <a:r>
              <a:rPr lang="en-US" altLang="zh-TW" smtClean="0"/>
              <a:t>C</a:t>
            </a:r>
            <a:r>
              <a:rPr lang="en-US" altLang="zh-TW" baseline="-25000" smtClean="0"/>
              <a:t>0</a:t>
            </a:r>
            <a:r>
              <a:rPr lang="en-US" altLang="zh-TW" smtClean="0"/>
              <a:t>, C</a:t>
            </a:r>
            <a:r>
              <a:rPr lang="en-US" altLang="zh-TW" baseline="-25000" smtClean="0"/>
              <a:t>1</a:t>
            </a:r>
            <a:r>
              <a:rPr lang="en-US" altLang="zh-TW" smtClean="0"/>
              <a:t>, C</a:t>
            </a:r>
            <a:r>
              <a:rPr lang="en-US" altLang="zh-TW" baseline="-25000" smtClean="0"/>
              <a:t>2</a:t>
            </a:r>
            <a:r>
              <a:rPr lang="en-US" altLang="zh-TW" smtClean="0"/>
              <a:t>, …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16338"/>
            <a:ext cx="52006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994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3600" b="1" dirty="0" smtClean="0"/>
              <a:t>非對稱式金鑰的加解密演算法</a:t>
            </a:r>
            <a:endParaRPr lang="zh-TW" altLang="en-US" sz="3600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二組密碼，一組用來加密，一組用來解密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加密的常稱為「公鑰」；解密的常稱為「私鑰」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公鑰：公開給全部人知道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私鑰：只有自已知道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38588"/>
            <a:ext cx="4824412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024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非對稱式的演算法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507413" cy="435292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非對稱式演算法的常見應用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加密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數位簽章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加密時：公鑰用來加密；私鑰用來解密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簽章時：私鑰用來簽章；公鑰用來驗證簽章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注意：</a:t>
            </a:r>
            <a:r>
              <a:rPr lang="zh-TW" altLang="en-US" smtClean="0">
                <a:solidFill>
                  <a:srgbClr val="0000FF"/>
                </a:solidFill>
              </a:rPr>
              <a:t>加密用的那一對密碼</a:t>
            </a:r>
            <a:r>
              <a:rPr lang="zh-TW" altLang="en-US" smtClean="0"/>
              <a:t>和</a:t>
            </a:r>
            <a:r>
              <a:rPr lang="zh-TW" altLang="en-US" smtClean="0">
                <a:solidFill>
                  <a:srgbClr val="0000FF"/>
                </a:solidFill>
              </a:rPr>
              <a:t>簽章用的那一對密碼</a:t>
            </a:r>
            <a:r>
              <a:rPr lang="zh-TW" altLang="en-US" smtClean="0">
                <a:solidFill>
                  <a:srgbClr val="FF0000"/>
                </a:solidFill>
              </a:rPr>
              <a:t>不可混用</a:t>
            </a:r>
            <a:r>
              <a:rPr lang="zh-TW" altLang="en-US" smtClean="0"/>
              <a:t>！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常見的演算法：</a:t>
            </a:r>
            <a:r>
              <a:rPr lang="en-US" altLang="zh-TW" smtClean="0"/>
              <a:t>RSA</a:t>
            </a:r>
            <a:r>
              <a:rPr lang="zh-TW" altLang="en-US" smtClean="0"/>
              <a:t>演算法、</a:t>
            </a:r>
            <a:r>
              <a:rPr lang="en-US" altLang="zh-TW" smtClean="0"/>
              <a:t>Diffie-Hellman</a:t>
            </a:r>
            <a:r>
              <a:rPr lang="zh-TW" altLang="en-US" smtClean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3639993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8-2-3</a:t>
            </a:r>
            <a:r>
              <a:rPr lang="zh-TW" altLang="en-US" sz="3200" smtClean="0"/>
              <a:t>　網路上常見的加解密演算法應用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日常生活隨處可見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安全的資料傳輸，如</a:t>
            </a:r>
            <a:r>
              <a:rPr lang="en-US" altLang="zh-TW" smtClean="0"/>
              <a:t>HTTPS</a:t>
            </a:r>
            <a:endParaRPr lang="zh-TW" altLang="en-US" smtClean="0"/>
          </a:p>
        </p:txBody>
      </p:sp>
      <p:pic>
        <p:nvPicPr>
          <p:cNvPr id="409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68638"/>
            <a:ext cx="4027488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81525"/>
            <a:ext cx="30226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644900"/>
            <a:ext cx="407670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042988" y="2852738"/>
            <a:ext cx="1744662" cy="369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Chrome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  <p:sp>
        <p:nvSpPr>
          <p:cNvPr id="11" name="矩形 10"/>
          <p:cNvSpPr/>
          <p:nvPr/>
        </p:nvSpPr>
        <p:spPr>
          <a:xfrm>
            <a:off x="3132138" y="6165850"/>
            <a:ext cx="160337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Firefox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  <p:sp>
        <p:nvSpPr>
          <p:cNvPr id="12" name="矩形 11"/>
          <p:cNvSpPr/>
          <p:nvPr/>
        </p:nvSpPr>
        <p:spPr>
          <a:xfrm>
            <a:off x="5003800" y="3429000"/>
            <a:ext cx="3455988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Internet Explorer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</p:spTree>
    <p:extLst>
      <p:ext uri="{BB962C8B-B14F-4D97-AF65-F5344CB8AC3E}">
        <p14:creationId xmlns:p14="http://schemas.microsoft.com/office/powerpoint/2010/main" val="410466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光是看到</a:t>
            </a:r>
            <a:r>
              <a:rPr lang="en-US" altLang="zh-TW" smtClean="0"/>
              <a:t>HTTPS</a:t>
            </a:r>
            <a:r>
              <a:rPr lang="zh-TW" altLang="en-US" smtClean="0"/>
              <a:t>是不夠的</a:t>
            </a:r>
            <a:r>
              <a:rPr lang="en-US" altLang="zh-TW" smtClean="0"/>
              <a:t>…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以</a:t>
            </a:r>
            <a:r>
              <a:rPr lang="en-US" altLang="zh-TW" smtClean="0"/>
              <a:t>Google Chrome</a:t>
            </a:r>
            <a:r>
              <a:rPr lang="zh-TW" altLang="en-US" smtClean="0"/>
              <a:t>為例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左：沒問題的網站；右：憑證有問題的網站</a:t>
            </a:r>
          </a:p>
        </p:txBody>
      </p:sp>
      <p:pic>
        <p:nvPicPr>
          <p:cNvPr id="41988" name="Picture 4" descr="secure-htt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10" y="2626086"/>
            <a:ext cx="2974187" cy="44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insecure-https.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90" y="2626086"/>
            <a:ext cx="2976933" cy="44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897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檢視憑證的詳細資訊</a:t>
            </a: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TW" smtClean="0"/>
              <a:t>Google</a:t>
            </a:r>
            <a:r>
              <a:rPr lang="zh-TW" altLang="en-US" smtClean="0"/>
              <a:t>網站的憑證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143035"/>
            <a:ext cx="3352674" cy="41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2125649"/>
            <a:ext cx="3358469" cy="413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06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非對稱式演算法的基本原理</a:t>
            </a:r>
            <a:r>
              <a:rPr lang="en-US" altLang="zh-TW" dirty="0" smtClean="0"/>
              <a:t>**</a:t>
            </a:r>
            <a:endParaRPr lang="zh-TW" altLang="en-US" dirty="0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4243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/>
              <a:t>使用數學上難解的問題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離散對數：給定二個數字</a:t>
            </a:r>
            <a:r>
              <a:rPr lang="en-US" altLang="zh-TW" dirty="0" smtClean="0"/>
              <a:t> x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y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x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 y </a:t>
            </a:r>
            <a:r>
              <a:rPr lang="zh-TW" altLang="en-US" dirty="0" smtClean="0"/>
              <a:t>次方的結果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x</a:t>
            </a:r>
            <a:r>
              <a:rPr lang="en-US" altLang="zh-TW" baseline="30000" dirty="0" err="1" smtClean="0"/>
              <a:t>y</a:t>
            </a:r>
            <a:r>
              <a:rPr lang="en-US" altLang="zh-TW" dirty="0" smtClean="0"/>
              <a:t>) </a:t>
            </a:r>
            <a:r>
              <a:rPr lang="zh-TW" altLang="en-US" dirty="0" smtClean="0"/>
              <a:t>很容易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反過來說，只知道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x</a:t>
            </a:r>
            <a:r>
              <a:rPr lang="en-US" altLang="zh-TW" baseline="30000" dirty="0" err="1" smtClean="0"/>
              <a:t>y</a:t>
            </a:r>
            <a:r>
              <a:rPr lang="zh-TW" altLang="en-US" dirty="0" smtClean="0"/>
              <a:t>，要得到</a:t>
            </a:r>
            <a:r>
              <a:rPr lang="en-US" altLang="zh-TW" dirty="0" smtClean="0"/>
              <a:t> x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y </a:t>
            </a:r>
            <a:r>
              <a:rPr lang="zh-TW" altLang="en-US" dirty="0" smtClean="0"/>
              <a:t>很困難</a:t>
            </a:r>
            <a:endParaRPr lang="en-US" altLang="zh-TW" dirty="0" smtClean="0"/>
          </a:p>
          <a:p>
            <a:pPr lvl="1" algn="l" eaLnBrk="1" hangingPunct="1"/>
            <a:r>
              <a:rPr lang="zh-TW" altLang="en-US" dirty="0" smtClean="0"/>
              <a:t>例：</a:t>
            </a:r>
            <a:r>
              <a:rPr lang="en-US" altLang="zh-TW" dirty="0" smtClean="0"/>
              <a:t>x=17; y=21; </a:t>
            </a:r>
            <a:r>
              <a:rPr lang="en-US" altLang="zh-TW" dirty="0" err="1" smtClean="0"/>
              <a:t>x</a:t>
            </a:r>
            <a:r>
              <a:rPr lang="en-US" altLang="zh-TW" baseline="30000" dirty="0" err="1" smtClean="0"/>
              <a:t>y</a:t>
            </a:r>
            <a:r>
              <a:rPr lang="en-US" altLang="zh-TW" dirty="0" smtClean="0"/>
              <a:t>=</a:t>
            </a:r>
            <a:r>
              <a:rPr lang="en-US" altLang="ja-JP" dirty="0" smtClean="0"/>
              <a:t>69091933913008732880827217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因數分解：給定二個質數</a:t>
            </a:r>
            <a:r>
              <a:rPr lang="en-US" altLang="zh-TW" dirty="0" smtClean="0"/>
              <a:t> p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q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p </a:t>
            </a:r>
            <a:r>
              <a:rPr lang="zh-TW" altLang="en-US" dirty="0" smtClean="0"/>
              <a:t>乘上</a:t>
            </a:r>
            <a:r>
              <a:rPr lang="en-US" altLang="zh-TW" dirty="0" smtClean="0"/>
              <a:t> q </a:t>
            </a:r>
            <a:r>
              <a:rPr lang="zh-TW" altLang="en-US" dirty="0" smtClean="0"/>
              <a:t>的結果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pq</a:t>
            </a:r>
            <a:r>
              <a:rPr lang="en-US" altLang="zh-TW" dirty="0" smtClean="0"/>
              <a:t>) </a:t>
            </a:r>
            <a:r>
              <a:rPr lang="zh-TW" altLang="en-US" dirty="0" smtClean="0"/>
              <a:t>很容易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反過來說，只知道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pq</a:t>
            </a:r>
            <a:r>
              <a:rPr lang="zh-TW" altLang="en-US" dirty="0" smtClean="0"/>
              <a:t>，要得到</a:t>
            </a:r>
            <a:r>
              <a:rPr lang="en-US" altLang="zh-TW" dirty="0" smtClean="0"/>
              <a:t> p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q </a:t>
            </a:r>
            <a:r>
              <a:rPr lang="zh-TW" altLang="en-US" dirty="0" smtClean="0"/>
              <a:t>很困難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例：</a:t>
            </a:r>
            <a:r>
              <a:rPr lang="en-US" altLang="zh-TW" dirty="0" smtClean="0"/>
              <a:t>p=15289; q=25903; </a:t>
            </a:r>
            <a:r>
              <a:rPr lang="en-US" altLang="zh-TW" dirty="0" err="1" smtClean="0"/>
              <a:t>pq</a:t>
            </a:r>
            <a:r>
              <a:rPr lang="en-US" altLang="zh-TW" dirty="0" smtClean="0"/>
              <a:t>=</a:t>
            </a:r>
            <a:r>
              <a:rPr lang="en-US" altLang="ja-JP" dirty="0" smtClean="0"/>
              <a:t>396030967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65703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RSA</a:t>
            </a:r>
            <a:r>
              <a:rPr lang="zh-TW" altLang="en-US" dirty="0" smtClean="0"/>
              <a:t>演算法及其流程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zh-TW" altLang="en-US" smtClean="0"/>
              <a:t>基於質數的因數分解，用來做資料加解密</a:t>
            </a:r>
            <a:endParaRPr lang="en-US" altLang="zh-TW" smtClean="0"/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mtClean="0"/>
              <a:t>先選二個質數</a:t>
            </a:r>
            <a:r>
              <a:rPr lang="en-US" altLang="zh-TW" smtClean="0"/>
              <a:t> p </a:t>
            </a:r>
            <a:r>
              <a:rPr lang="zh-TW" altLang="en-US" smtClean="0"/>
              <a:t>和</a:t>
            </a:r>
            <a:r>
              <a:rPr lang="en-US" altLang="zh-TW" smtClean="0"/>
              <a:t> q</a:t>
            </a:r>
            <a:r>
              <a:rPr lang="zh-TW" altLang="en-US" smtClean="0"/>
              <a:t>，計算</a:t>
            </a:r>
            <a:r>
              <a:rPr lang="en-US" altLang="zh-TW" smtClean="0"/>
              <a:t> N=pq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mtClean="0"/>
              <a:t>計算</a:t>
            </a:r>
            <a:r>
              <a:rPr lang="en-US" altLang="zh-TW" smtClean="0"/>
              <a:t> φ</a:t>
            </a:r>
            <a:r>
              <a:rPr lang="zh-TW" altLang="ja-JP" smtClean="0"/>
              <a:t> </a:t>
            </a:r>
            <a:r>
              <a:rPr lang="en-US" altLang="zh-TW" smtClean="0"/>
              <a:t>(N) = (p-1) * (q-1)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mtClean="0"/>
              <a:t>從</a:t>
            </a:r>
            <a:r>
              <a:rPr lang="en-US" altLang="zh-TW" smtClean="0"/>
              <a:t> 1 </a:t>
            </a:r>
            <a:r>
              <a:rPr lang="zh-TW" altLang="en-US" smtClean="0"/>
              <a:t>到</a:t>
            </a:r>
            <a:r>
              <a:rPr lang="en-US" altLang="zh-TW" smtClean="0"/>
              <a:t> φ</a:t>
            </a:r>
            <a:r>
              <a:rPr lang="zh-TW" altLang="ja-JP" smtClean="0"/>
              <a:t> </a:t>
            </a:r>
            <a:r>
              <a:rPr lang="en-US" altLang="zh-TW" smtClean="0"/>
              <a:t>(N) </a:t>
            </a:r>
            <a:r>
              <a:rPr lang="zh-TW" altLang="en-US" smtClean="0"/>
              <a:t>中挑選一個整數</a:t>
            </a:r>
            <a:r>
              <a:rPr lang="en-US" altLang="zh-TW" smtClean="0"/>
              <a:t> e</a:t>
            </a:r>
            <a:r>
              <a:rPr lang="zh-TW" altLang="en-US" smtClean="0"/>
              <a:t>，</a:t>
            </a:r>
            <a:r>
              <a:rPr lang="en-US" altLang="zh-TW" smtClean="0"/>
              <a:t>e </a:t>
            </a:r>
            <a:r>
              <a:rPr lang="zh-TW" altLang="en-US" smtClean="0"/>
              <a:t>和</a:t>
            </a:r>
            <a:r>
              <a:rPr lang="en-US" altLang="zh-TW" smtClean="0"/>
              <a:t> φ</a:t>
            </a:r>
            <a:r>
              <a:rPr lang="zh-TW" altLang="ja-JP" smtClean="0"/>
              <a:t> </a:t>
            </a:r>
            <a:r>
              <a:rPr lang="en-US" altLang="zh-TW" smtClean="0"/>
              <a:t>(N) </a:t>
            </a:r>
            <a:r>
              <a:rPr lang="zh-TW" altLang="en-US" smtClean="0"/>
              <a:t>需互質</a:t>
            </a:r>
            <a:endParaRPr lang="en-US" altLang="zh-TW" smtClean="0"/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mtClean="0"/>
              <a:t>計算出</a:t>
            </a:r>
            <a:r>
              <a:rPr lang="en-US" altLang="zh-TW" smtClean="0"/>
              <a:t> e </a:t>
            </a:r>
            <a:r>
              <a:rPr lang="zh-TW" altLang="en-US" smtClean="0"/>
              <a:t>的乘法反原素</a:t>
            </a:r>
            <a:r>
              <a:rPr lang="en-US" altLang="zh-TW" smtClean="0"/>
              <a:t> d</a:t>
            </a:r>
            <a:r>
              <a:rPr lang="zh-TW" altLang="en-US" smtClean="0"/>
              <a:t>，即</a:t>
            </a:r>
            <a:r>
              <a:rPr lang="en-US" altLang="zh-TW" smtClean="0"/>
              <a:t> d * e </a:t>
            </a:r>
            <a:r>
              <a:rPr lang="zh-TW" altLang="en-US" smtClean="0"/>
              <a:t>除以</a:t>
            </a:r>
            <a:r>
              <a:rPr lang="en-US" altLang="zh-TW" smtClean="0"/>
              <a:t> φ</a:t>
            </a:r>
            <a:r>
              <a:rPr lang="zh-TW" altLang="ja-JP" smtClean="0"/>
              <a:t> </a:t>
            </a:r>
            <a:r>
              <a:rPr lang="en-US" altLang="zh-TW" smtClean="0"/>
              <a:t>(N) </a:t>
            </a:r>
            <a:r>
              <a:rPr lang="zh-TW" altLang="en-US" smtClean="0"/>
              <a:t>的餘數等於</a:t>
            </a:r>
            <a:r>
              <a:rPr lang="en-US" altLang="zh-TW" smtClean="0"/>
              <a:t>1</a:t>
            </a:r>
            <a:r>
              <a:rPr lang="zh-TW" altLang="en-US" smtClean="0"/>
              <a:t>。通常以「</a:t>
            </a:r>
            <a:r>
              <a:rPr lang="en-US" altLang="zh-TW" smtClean="0"/>
              <a:t>d </a:t>
            </a:r>
            <a:r>
              <a:rPr lang="zh-TW" altLang="en-US" smtClean="0"/>
              <a:t>*</a:t>
            </a:r>
            <a:r>
              <a:rPr lang="en-US" altLang="zh-TW" smtClean="0"/>
              <a:t> e ≡</a:t>
            </a:r>
            <a:r>
              <a:rPr lang="zh-TW" altLang="ja-JP" smtClean="0"/>
              <a:t> </a:t>
            </a:r>
            <a:r>
              <a:rPr lang="en-US" altLang="zh-TW" smtClean="0"/>
              <a:t>1 (mod φ</a:t>
            </a:r>
            <a:r>
              <a:rPr lang="zh-TW" altLang="ja-JP" smtClean="0"/>
              <a:t> </a:t>
            </a:r>
            <a:r>
              <a:rPr lang="en-US" altLang="zh-TW" smtClean="0"/>
              <a:t>(N))</a:t>
            </a:r>
            <a:r>
              <a:rPr lang="zh-TW" altLang="en-US" smtClean="0"/>
              <a:t>」表示</a:t>
            </a:r>
            <a:endParaRPr lang="en-US" altLang="zh-TW" smtClean="0"/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mtClean="0"/>
              <a:t>產生出來的二組密碼為</a:t>
            </a:r>
            <a:r>
              <a:rPr lang="en-US" altLang="zh-TW" smtClean="0"/>
              <a:t>(e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  <a:r>
              <a:rPr lang="zh-TW" altLang="en-US" smtClean="0"/>
              <a:t>以及</a:t>
            </a:r>
            <a:r>
              <a:rPr lang="en-US" altLang="zh-TW" smtClean="0"/>
              <a:t>(d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</a:p>
          <a:p>
            <a:pPr eaLnBrk="1" hangingPunct="1"/>
            <a:r>
              <a:rPr lang="zh-TW" altLang="en-US" smtClean="0"/>
              <a:t>任選一組為公鑰，如</a:t>
            </a:r>
            <a:r>
              <a:rPr lang="en-US" altLang="zh-TW" smtClean="0"/>
              <a:t>(e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  <a:r>
              <a:rPr lang="zh-TW" altLang="en-US" smtClean="0"/>
              <a:t>；另一組為私鑰，如</a:t>
            </a:r>
            <a:r>
              <a:rPr lang="en-US" altLang="zh-TW" smtClean="0"/>
              <a:t>(d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199046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RSA</a:t>
            </a:r>
            <a:r>
              <a:rPr lang="zh-TW" altLang="en-US" smtClean="0"/>
              <a:t>演算法及其流程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產生好二組密碼</a:t>
            </a:r>
            <a:r>
              <a:rPr lang="en-US" altLang="zh-TW" smtClean="0"/>
              <a:t>(e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  <a:r>
              <a:rPr lang="zh-TW" altLang="en-US" smtClean="0"/>
              <a:t>及</a:t>
            </a:r>
            <a:r>
              <a:rPr lang="en-US" altLang="zh-TW" smtClean="0"/>
              <a:t>(d</a:t>
            </a:r>
            <a:r>
              <a:rPr lang="zh-TW" altLang="en-US" smtClean="0"/>
              <a:t>，</a:t>
            </a:r>
            <a:r>
              <a:rPr lang="en-US" altLang="zh-TW" smtClean="0"/>
              <a:t>N)</a:t>
            </a:r>
            <a:r>
              <a:rPr lang="zh-TW" altLang="en-US" smtClean="0"/>
              <a:t>後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加密時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若本文為</a:t>
            </a:r>
            <a:r>
              <a:rPr lang="en-US" altLang="zh-TW" smtClean="0"/>
              <a:t> n</a:t>
            </a:r>
          </a:p>
          <a:p>
            <a:pPr lvl="1" eaLnBrk="1" hangingPunct="1"/>
            <a:r>
              <a:rPr lang="zh-TW" altLang="en-US" smtClean="0"/>
              <a:t>計算密文</a:t>
            </a:r>
            <a:r>
              <a:rPr lang="en-US" altLang="zh-TW" smtClean="0"/>
              <a:t> c </a:t>
            </a:r>
            <a:r>
              <a:rPr lang="zh-TW" altLang="en-US" smtClean="0"/>
              <a:t>為</a:t>
            </a:r>
            <a:r>
              <a:rPr lang="en-US" altLang="zh-TW" smtClean="0"/>
              <a:t> n</a:t>
            </a:r>
            <a:r>
              <a:rPr lang="en-US" altLang="zh-TW" baseline="30000" smtClean="0"/>
              <a:t>e</a:t>
            </a:r>
            <a:r>
              <a:rPr lang="en-US" altLang="zh-TW" smtClean="0"/>
              <a:t> </a:t>
            </a:r>
            <a:r>
              <a:rPr lang="zh-TW" altLang="en-US" smtClean="0"/>
              <a:t>除以</a:t>
            </a:r>
            <a:r>
              <a:rPr lang="en-US" altLang="zh-TW" smtClean="0"/>
              <a:t> N </a:t>
            </a:r>
            <a:r>
              <a:rPr lang="zh-TW" altLang="en-US" smtClean="0"/>
              <a:t>的餘數，即</a:t>
            </a:r>
            <a:r>
              <a:rPr lang="en-US" altLang="zh-TW" smtClean="0"/>
              <a:t> </a:t>
            </a:r>
            <a:r>
              <a:rPr lang="en-US" altLang="ja-JP" i="1" smtClean="0"/>
              <a:t>n</a:t>
            </a:r>
            <a:r>
              <a:rPr lang="en-US" altLang="ja-JP" i="1" baseline="30000" smtClean="0"/>
              <a:t>e</a:t>
            </a:r>
            <a:r>
              <a:rPr lang="en-US" altLang="ja-JP" i="1" smtClean="0"/>
              <a:t> ≡ c</a:t>
            </a:r>
            <a:r>
              <a:rPr lang="en-US" altLang="ja-JP" smtClean="0"/>
              <a:t> (mod N)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解密時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若密文為</a:t>
            </a:r>
            <a:r>
              <a:rPr lang="en-US" altLang="zh-TW" smtClean="0"/>
              <a:t> c</a:t>
            </a:r>
          </a:p>
          <a:p>
            <a:pPr lvl="1" eaLnBrk="1" hangingPunct="1"/>
            <a:r>
              <a:rPr lang="zh-TW" altLang="en-US" smtClean="0"/>
              <a:t>計算本文</a:t>
            </a:r>
            <a:r>
              <a:rPr lang="en-US" altLang="zh-TW" smtClean="0"/>
              <a:t> n </a:t>
            </a:r>
            <a:r>
              <a:rPr lang="zh-TW" altLang="en-US" smtClean="0"/>
              <a:t>為</a:t>
            </a:r>
            <a:r>
              <a:rPr lang="en-US" altLang="zh-TW" smtClean="0"/>
              <a:t> c</a:t>
            </a:r>
            <a:r>
              <a:rPr lang="en-US" altLang="zh-TW" baseline="30000" smtClean="0"/>
              <a:t>d</a:t>
            </a:r>
            <a:r>
              <a:rPr lang="en-US" altLang="zh-TW" smtClean="0"/>
              <a:t> </a:t>
            </a:r>
            <a:r>
              <a:rPr lang="zh-TW" altLang="en-US" smtClean="0"/>
              <a:t>除以</a:t>
            </a:r>
            <a:r>
              <a:rPr lang="en-US" altLang="zh-TW" smtClean="0"/>
              <a:t> N </a:t>
            </a:r>
            <a:r>
              <a:rPr lang="zh-TW" altLang="en-US" smtClean="0"/>
              <a:t>的餘數，即</a:t>
            </a:r>
            <a:r>
              <a:rPr lang="en-US" altLang="zh-TW" smtClean="0"/>
              <a:t> </a:t>
            </a:r>
            <a:r>
              <a:rPr lang="en-US" altLang="ja-JP" i="1" smtClean="0"/>
              <a:t>c</a:t>
            </a:r>
            <a:r>
              <a:rPr lang="en-US" altLang="ja-JP" i="1" baseline="30000" smtClean="0"/>
              <a:t>d</a:t>
            </a:r>
            <a:r>
              <a:rPr lang="en-US" altLang="ja-JP" i="1" smtClean="0"/>
              <a:t> ≡ n</a:t>
            </a:r>
            <a:r>
              <a:rPr lang="en-US" altLang="ja-JP" smtClean="0"/>
              <a:t> (mod N)</a:t>
            </a: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147496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RSA</a:t>
            </a:r>
            <a:r>
              <a:rPr lang="zh-TW" altLang="en-US" smtClean="0"/>
              <a:t>範例一</a:t>
            </a:r>
          </a:p>
        </p:txBody>
      </p:sp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選定</a:t>
            </a:r>
            <a:r>
              <a:rPr lang="en-US" altLang="zh-TW" dirty="0" smtClean="0"/>
              <a:t> </a:t>
            </a:r>
            <a:r>
              <a:rPr lang="en-US" altLang="ja-JP" dirty="0" smtClean="0"/>
              <a:t>p=3; q=11</a:t>
            </a:r>
          </a:p>
          <a:p>
            <a:pPr eaLnBrk="1" hangingPunct="1"/>
            <a:r>
              <a:rPr lang="en-US" altLang="zh-TW" dirty="0" smtClean="0"/>
              <a:t>N = 3 * 11 = 33; φ</a:t>
            </a:r>
            <a:r>
              <a:rPr lang="zh-TW" altLang="zh-TW" dirty="0" smtClean="0"/>
              <a:t> </a:t>
            </a:r>
            <a:r>
              <a:rPr lang="en-US" altLang="zh-TW" dirty="0" smtClean="0"/>
              <a:t>(N) = (3-1) * (11-1) = 20</a:t>
            </a:r>
          </a:p>
          <a:p>
            <a:pPr eaLnBrk="1" hangingPunct="1"/>
            <a:r>
              <a:rPr lang="zh-TW" altLang="en-US" dirty="0" smtClean="0"/>
              <a:t>選</a:t>
            </a:r>
            <a:r>
              <a:rPr lang="en-US" altLang="zh-TW" dirty="0" smtClean="0"/>
              <a:t> e = 3</a:t>
            </a:r>
            <a:r>
              <a:rPr lang="zh-TW" altLang="en-US" dirty="0" smtClean="0"/>
              <a:t>，算出</a:t>
            </a:r>
            <a:r>
              <a:rPr lang="en-US" altLang="zh-TW" dirty="0" smtClean="0"/>
              <a:t> d = 7 (3 * 7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20 </a:t>
            </a:r>
            <a:r>
              <a:rPr lang="zh-TW" altLang="en-US" dirty="0" smtClean="0"/>
              <a:t>的餘數為</a:t>
            </a:r>
            <a:r>
              <a:rPr lang="en-US" altLang="zh-TW" dirty="0" smtClean="0"/>
              <a:t> 1)</a:t>
            </a:r>
          </a:p>
          <a:p>
            <a:pPr eaLnBrk="1" hangingPunct="1"/>
            <a:r>
              <a:rPr lang="zh-TW" altLang="en-US" dirty="0" smtClean="0"/>
              <a:t>公鑰為</a:t>
            </a:r>
            <a:r>
              <a:rPr lang="en-US" altLang="zh-TW" dirty="0" smtClean="0"/>
              <a:t>(3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33)</a:t>
            </a:r>
            <a:r>
              <a:rPr lang="zh-TW" altLang="en-US" dirty="0" smtClean="0"/>
              <a:t>；私鑰為</a:t>
            </a:r>
            <a:r>
              <a:rPr lang="en-US" altLang="zh-TW" dirty="0" smtClean="0"/>
              <a:t>(7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33)</a:t>
            </a:r>
          </a:p>
          <a:p>
            <a:pPr eaLnBrk="1" hangingPunct="1"/>
            <a:r>
              <a:rPr lang="zh-TW" altLang="en-US" dirty="0" smtClean="0"/>
              <a:t>加密時：本文為</a:t>
            </a:r>
            <a:r>
              <a:rPr lang="en-US" altLang="zh-TW" dirty="0" smtClean="0"/>
              <a:t>29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29</a:t>
            </a:r>
            <a:r>
              <a:rPr lang="en-US" altLang="zh-TW" baseline="30000" dirty="0" smtClean="0"/>
              <a:t>3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33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2(</a:t>
            </a:r>
            <a:r>
              <a:rPr lang="zh-TW" altLang="en-US" dirty="0" smtClean="0"/>
              <a:t>密文</a:t>
            </a:r>
            <a:r>
              <a:rPr lang="en-US" altLang="zh-TW" dirty="0" smtClean="0"/>
              <a:t>)</a:t>
            </a:r>
          </a:p>
          <a:p>
            <a:pPr eaLnBrk="1" hangingPunct="1"/>
            <a:r>
              <a:rPr lang="zh-TW" altLang="en-US" dirty="0" smtClean="0"/>
              <a:t>解密時：密文為</a:t>
            </a:r>
            <a:r>
              <a:rPr lang="en-US" altLang="zh-TW" dirty="0" smtClean="0"/>
              <a:t>2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2</a:t>
            </a:r>
            <a:r>
              <a:rPr lang="en-US" altLang="zh-TW" baseline="30000" dirty="0" smtClean="0"/>
              <a:t>7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33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29(</a:t>
            </a:r>
            <a:r>
              <a:rPr lang="zh-TW" altLang="en-US" dirty="0" smtClean="0"/>
              <a:t>本文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184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其他額外需求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en-US" altLang="en-US" smtClean="0"/>
              <a:t>信賴性（</a:t>
            </a:r>
            <a:r>
              <a:rPr lang="en-US" altLang="zh-TW" smtClean="0"/>
              <a:t>authenticity</a:t>
            </a:r>
            <a:r>
              <a:rPr lang="en-US" altLang="en-US" smtClean="0"/>
              <a:t>）</a:t>
            </a:r>
            <a:endParaRPr lang="zh-TW" altLang="en-US" smtClean="0"/>
          </a:p>
          <a:p>
            <a:pPr lvl="1" eaLnBrk="1" hangingPunct="1"/>
            <a:r>
              <a:rPr lang="zh-TW" altLang="en-US" smtClean="0"/>
              <a:t>資料本身或是資料的來源是可以被驗證</a:t>
            </a:r>
            <a:endParaRPr lang="en-US" altLang="ja-JP" smtClean="0"/>
          </a:p>
          <a:p>
            <a:pPr eaLnBrk="1" hangingPunct="1"/>
            <a:r>
              <a:rPr lang="en-US" altLang="en-US" smtClean="0"/>
              <a:t>究責性（</a:t>
            </a:r>
            <a:r>
              <a:rPr lang="en-US" altLang="zh-TW" smtClean="0"/>
              <a:t>accountability</a:t>
            </a:r>
            <a:r>
              <a:rPr lang="en-US" altLang="en-US" smtClean="0"/>
              <a:t>）</a:t>
            </a:r>
            <a:endParaRPr lang="zh-TW" altLang="en-US" smtClean="0"/>
          </a:p>
          <a:p>
            <a:pPr lvl="1" eaLnBrk="1" hangingPunct="1"/>
            <a:r>
              <a:rPr lang="zh-TW" altLang="en-US" smtClean="0"/>
              <a:t>確保資料的不可否認性（</a:t>
            </a:r>
            <a:r>
              <a:rPr lang="en-US" altLang="zh-TW" smtClean="0"/>
              <a:t>nonrepudiation</a:t>
            </a:r>
            <a:r>
              <a:rPr lang="zh-TW" altLang="en-US" smtClean="0"/>
              <a:t>）</a:t>
            </a:r>
          </a:p>
          <a:p>
            <a:pPr lvl="1" eaLnBrk="1" hangingPunct="1"/>
            <a:r>
              <a:rPr lang="zh-TW" altLang="en-US" smtClean="0"/>
              <a:t>提供可靠的紀錄</a:t>
            </a:r>
          </a:p>
          <a:p>
            <a:pPr lvl="1" eaLnBrk="1" hangingPunct="1"/>
            <a:r>
              <a:rPr lang="zh-TW" altLang="en-US" smtClean="0"/>
              <a:t>可依據紀錄追溯出應負責的個體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221163"/>
            <a:ext cx="17240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62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RSA</a:t>
            </a:r>
            <a:r>
              <a:rPr lang="zh-TW" altLang="en-US" smtClean="0"/>
              <a:t>範例二</a:t>
            </a:r>
          </a:p>
        </p:txBody>
      </p:sp>
      <p:sp>
        <p:nvSpPr>
          <p:cNvPr id="34819" name="Content Placeholder 3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/>
              <a:t>選定</a:t>
            </a:r>
            <a:r>
              <a:rPr lang="en-US" altLang="zh-TW" dirty="0" smtClean="0"/>
              <a:t> </a:t>
            </a:r>
            <a:r>
              <a:rPr lang="en-US" altLang="ja-JP" dirty="0" smtClean="0"/>
              <a:t>p=7; q=11</a:t>
            </a:r>
          </a:p>
          <a:p>
            <a:pPr eaLnBrk="1" hangingPunct="1"/>
            <a:r>
              <a:rPr lang="en-US" altLang="zh-TW" dirty="0" smtClean="0"/>
              <a:t>N = 7 * 11 = 77; φ</a:t>
            </a:r>
            <a:r>
              <a:rPr lang="zh-TW" altLang="zh-TW" dirty="0" smtClean="0"/>
              <a:t> </a:t>
            </a:r>
            <a:r>
              <a:rPr lang="en-US" altLang="zh-TW" dirty="0" smtClean="0"/>
              <a:t>(N) = (7-1) * (11-1) = 60</a:t>
            </a:r>
          </a:p>
          <a:p>
            <a:pPr eaLnBrk="1" hangingPunct="1"/>
            <a:r>
              <a:rPr lang="zh-TW" altLang="en-US" dirty="0" smtClean="0"/>
              <a:t>選</a:t>
            </a:r>
            <a:r>
              <a:rPr lang="en-US" altLang="zh-TW" dirty="0" smtClean="0"/>
              <a:t> e = 17</a:t>
            </a:r>
            <a:r>
              <a:rPr lang="zh-TW" altLang="en-US" dirty="0" smtClean="0"/>
              <a:t>，算出</a:t>
            </a:r>
            <a:r>
              <a:rPr lang="en-US" altLang="zh-TW" dirty="0" smtClean="0"/>
              <a:t> d = 53 (17 * 53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60 </a:t>
            </a:r>
            <a:r>
              <a:rPr lang="zh-TW" altLang="en-US" dirty="0" smtClean="0"/>
              <a:t>的餘數為</a:t>
            </a:r>
            <a:r>
              <a:rPr lang="en-US" altLang="zh-TW" dirty="0" smtClean="0"/>
              <a:t> 1)</a:t>
            </a:r>
          </a:p>
          <a:p>
            <a:pPr eaLnBrk="1" hangingPunct="1"/>
            <a:r>
              <a:rPr lang="zh-TW" altLang="en-US" dirty="0" smtClean="0"/>
              <a:t>公鑰為</a:t>
            </a:r>
            <a:r>
              <a:rPr lang="en-US" altLang="zh-TW" dirty="0" smtClean="0"/>
              <a:t>(17</a:t>
            </a:r>
            <a:r>
              <a:rPr lang="zh-TW" altLang="en-US" dirty="0" smtClean="0"/>
              <a:t>，</a:t>
            </a:r>
            <a:r>
              <a:rPr lang="en-US" altLang="zh-TW" dirty="0" smtClean="0"/>
              <a:t>77)</a:t>
            </a:r>
            <a:r>
              <a:rPr lang="zh-TW" altLang="en-US" dirty="0" smtClean="0"/>
              <a:t>；私鑰為</a:t>
            </a:r>
            <a:r>
              <a:rPr lang="en-US" altLang="zh-TW" dirty="0" smtClean="0"/>
              <a:t>(53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77)</a:t>
            </a:r>
          </a:p>
          <a:p>
            <a:pPr eaLnBrk="1" hangingPunct="1"/>
            <a:r>
              <a:rPr lang="zh-TW" altLang="en-US" dirty="0" smtClean="0"/>
              <a:t>加密時：本文為</a:t>
            </a:r>
            <a:r>
              <a:rPr lang="en-US" altLang="zh-TW" dirty="0" smtClean="0"/>
              <a:t>45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45</a:t>
            </a:r>
            <a:r>
              <a:rPr lang="en-US" altLang="zh-TW" baseline="30000" dirty="0" smtClean="0"/>
              <a:t>17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77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12(</a:t>
            </a:r>
            <a:r>
              <a:rPr lang="zh-TW" altLang="en-US" dirty="0" smtClean="0"/>
              <a:t>密文</a:t>
            </a:r>
            <a:r>
              <a:rPr lang="en-US" altLang="zh-TW" dirty="0" smtClean="0"/>
              <a:t>)</a:t>
            </a:r>
          </a:p>
          <a:p>
            <a:pPr eaLnBrk="1" hangingPunct="1"/>
            <a:r>
              <a:rPr lang="zh-TW" altLang="en-US" dirty="0" smtClean="0"/>
              <a:t>解密時：密文為</a:t>
            </a:r>
            <a:r>
              <a:rPr lang="en-US" altLang="zh-TW" dirty="0" smtClean="0"/>
              <a:t>12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12</a:t>
            </a:r>
            <a:r>
              <a:rPr lang="en-US" altLang="zh-TW" baseline="30000" dirty="0" smtClean="0"/>
              <a:t>53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77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45(</a:t>
            </a:r>
            <a:r>
              <a:rPr lang="zh-TW" altLang="en-US" dirty="0" smtClean="0"/>
              <a:t>本文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118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實務上的</a:t>
            </a:r>
            <a:r>
              <a:rPr lang="en-US" altLang="zh-TW" smtClean="0"/>
              <a:t>RSA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選的</a:t>
            </a:r>
            <a:r>
              <a:rPr lang="en-US" altLang="zh-TW" smtClean="0"/>
              <a:t> p </a:t>
            </a:r>
            <a:r>
              <a:rPr lang="zh-TW" altLang="en-US" smtClean="0"/>
              <a:t>和</a:t>
            </a:r>
            <a:r>
              <a:rPr lang="en-US" altLang="zh-TW" smtClean="0"/>
              <a:t> q </a:t>
            </a:r>
            <a:r>
              <a:rPr lang="zh-TW" altLang="en-US" smtClean="0"/>
              <a:t>是長達</a:t>
            </a:r>
            <a:r>
              <a:rPr lang="en-US" altLang="zh-TW" smtClean="0"/>
              <a:t> 1024-bit </a:t>
            </a:r>
            <a:r>
              <a:rPr lang="zh-TW" altLang="en-US" smtClean="0"/>
              <a:t>甚至</a:t>
            </a:r>
            <a:r>
              <a:rPr lang="en-US" altLang="zh-TW" smtClean="0"/>
              <a:t> 2048-bit </a:t>
            </a:r>
            <a:r>
              <a:rPr lang="zh-TW" altLang="en-US" smtClean="0"/>
              <a:t>的質數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約</a:t>
            </a:r>
            <a:r>
              <a:rPr lang="en-US" altLang="zh-TW" smtClean="0"/>
              <a:t> 30 </a:t>
            </a:r>
            <a:r>
              <a:rPr lang="zh-TW" altLang="en-US" smtClean="0"/>
              <a:t>至</a:t>
            </a:r>
            <a:r>
              <a:rPr lang="en-US" altLang="zh-TW" smtClean="0"/>
              <a:t> 60 </a:t>
            </a:r>
            <a:r>
              <a:rPr lang="zh-TW" altLang="en-US" smtClean="0"/>
              <a:t>位數的數字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需要大數運算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運算非常耗時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通常不會用來加密大量的資料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可配合對稱式密碼使用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加密臨時產生、長度有限的對稱式密碼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使用對稱式密碼進行大量的資料加密</a:t>
            </a:r>
          </a:p>
        </p:txBody>
      </p:sp>
    </p:spTree>
    <p:extLst>
      <p:ext uri="{BB962C8B-B14F-4D97-AF65-F5344CB8AC3E}">
        <p14:creationId xmlns:p14="http://schemas.microsoft.com/office/powerpoint/2010/main" val="1777268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err="1" smtClean="0"/>
              <a:t>Diffie</a:t>
            </a:r>
            <a:r>
              <a:rPr lang="en-US" altLang="zh-TW" dirty="0" smtClean="0"/>
              <a:t>-Hellman</a:t>
            </a:r>
            <a:r>
              <a:rPr lang="zh-TW" altLang="en-US" dirty="0" smtClean="0"/>
              <a:t>演算法</a:t>
            </a:r>
            <a:r>
              <a:rPr lang="en-US" altLang="zh-TW" dirty="0" smtClean="0"/>
              <a:t>**</a:t>
            </a:r>
            <a:endParaRPr lang="zh-TW" altLang="en-US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基於離散對數，用來做密碼交換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簡稱為</a:t>
            </a:r>
            <a:r>
              <a:rPr lang="en-US" altLang="zh-TW" smtClean="0"/>
              <a:t>DH</a:t>
            </a:r>
            <a:r>
              <a:rPr lang="zh-TW" altLang="en-US" smtClean="0"/>
              <a:t>演算法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使用情境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在公開的場合，二個人大聲的交換密碼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旁邊可能有人在偷聽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密碼可以交換成功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但偷聽的人還是猜不出密碼是什麼</a:t>
            </a:r>
          </a:p>
        </p:txBody>
      </p:sp>
    </p:spTree>
    <p:extLst>
      <p:ext uri="{BB962C8B-B14F-4D97-AF65-F5344CB8AC3E}">
        <p14:creationId xmlns:p14="http://schemas.microsoft.com/office/powerpoint/2010/main" val="1799992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DH</a:t>
            </a:r>
            <a:r>
              <a:rPr lang="zh-TW" altLang="en-US" smtClean="0"/>
              <a:t>演算法的流程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z="2400" b="0" smtClean="0"/>
              <a:t>假設甲和乙二個人要交換密碼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挑選合適的數字</a:t>
            </a:r>
            <a:r>
              <a:rPr lang="en-US" altLang="zh-TW" sz="2400" b="0" smtClean="0"/>
              <a:t> g </a:t>
            </a:r>
            <a:r>
              <a:rPr lang="zh-TW" altLang="en-US" sz="2400" b="0" smtClean="0"/>
              <a:t>和</a:t>
            </a:r>
            <a:r>
              <a:rPr lang="en-US" altLang="zh-TW" sz="2400" b="0" smtClean="0"/>
              <a:t> p</a:t>
            </a:r>
            <a:r>
              <a:rPr lang="zh-TW" altLang="en-US" sz="2400" b="0" smtClean="0"/>
              <a:t>，這二個數字大家都可以知道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甲和乙各自選一個數字</a:t>
            </a:r>
            <a:r>
              <a:rPr lang="en-US" altLang="zh-TW" sz="2400" b="0" smtClean="0"/>
              <a:t> a </a:t>
            </a:r>
            <a:r>
              <a:rPr lang="zh-TW" altLang="en-US" sz="2400" b="0" smtClean="0"/>
              <a:t>和</a:t>
            </a:r>
            <a:r>
              <a:rPr lang="en-US" altLang="zh-TW" sz="2400" b="0" smtClean="0"/>
              <a:t> b</a:t>
            </a:r>
            <a:r>
              <a:rPr lang="zh-TW" altLang="en-US" sz="2400" b="0" smtClean="0"/>
              <a:t>：甲知道</a:t>
            </a:r>
            <a:r>
              <a:rPr lang="en-US" altLang="zh-TW" sz="2400" b="0" smtClean="0"/>
              <a:t> a</a:t>
            </a:r>
            <a:r>
              <a:rPr lang="zh-TW" altLang="en-US" sz="2400" b="0" smtClean="0"/>
              <a:t>；而乙知道</a:t>
            </a:r>
            <a:r>
              <a:rPr lang="en-US" altLang="zh-TW" sz="2400" b="0" smtClean="0"/>
              <a:t> b</a:t>
            </a:r>
          </a:p>
          <a:p>
            <a:pPr eaLnBrk="1" hangingPunct="1"/>
            <a:r>
              <a:rPr lang="zh-TW" altLang="en-US" sz="2400" b="0" smtClean="0"/>
              <a:t>甲計算</a:t>
            </a:r>
            <a:r>
              <a:rPr lang="en-US" altLang="zh-TW" sz="2400" b="0" smtClean="0"/>
              <a:t> g</a:t>
            </a:r>
            <a:r>
              <a:rPr lang="en-US" altLang="zh-TW" sz="2400" b="0" baseline="30000" smtClean="0"/>
              <a:t>a</a:t>
            </a:r>
            <a:r>
              <a:rPr lang="en-US" altLang="zh-TW" sz="2400" b="0" smtClean="0"/>
              <a:t> </a:t>
            </a:r>
            <a:r>
              <a:rPr lang="zh-TW" altLang="en-US" sz="2400" b="0" smtClean="0"/>
              <a:t>除以</a:t>
            </a:r>
            <a:r>
              <a:rPr lang="en-US" altLang="zh-TW" sz="2400" b="0" smtClean="0"/>
              <a:t> p </a:t>
            </a:r>
            <a:r>
              <a:rPr lang="zh-TW" altLang="en-US" sz="2400" b="0" smtClean="0"/>
              <a:t>的餘數，然後傳給乙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乙計算</a:t>
            </a:r>
            <a:r>
              <a:rPr lang="en-US" altLang="zh-TW" sz="2400" b="0" smtClean="0"/>
              <a:t> g</a:t>
            </a:r>
            <a:r>
              <a:rPr lang="en-US" altLang="zh-TW" sz="2400" b="0" baseline="30000" smtClean="0"/>
              <a:t>b</a:t>
            </a:r>
            <a:r>
              <a:rPr lang="en-US" altLang="zh-TW" sz="2400" b="0" smtClean="0"/>
              <a:t> </a:t>
            </a:r>
            <a:r>
              <a:rPr lang="zh-TW" altLang="en-US" sz="2400" b="0" smtClean="0"/>
              <a:t>除以</a:t>
            </a:r>
            <a:r>
              <a:rPr lang="en-US" altLang="zh-TW" sz="2400" b="0" smtClean="0"/>
              <a:t> p </a:t>
            </a:r>
            <a:r>
              <a:rPr lang="zh-TW" altLang="en-US" sz="2400" b="0" smtClean="0"/>
              <a:t>的餘數，然後傳給甲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甲可以計算</a:t>
            </a:r>
            <a:r>
              <a:rPr lang="en-US" altLang="zh-TW" sz="2400" b="0" smtClean="0"/>
              <a:t> (g</a:t>
            </a:r>
            <a:r>
              <a:rPr lang="en-US" altLang="zh-TW" sz="2400" b="0" baseline="30000" smtClean="0"/>
              <a:t>b</a:t>
            </a:r>
            <a:r>
              <a:rPr lang="en-US" altLang="zh-TW" sz="2400" b="0" smtClean="0"/>
              <a:t>)</a:t>
            </a:r>
            <a:r>
              <a:rPr lang="en-US" altLang="zh-TW" sz="2400" b="0" baseline="30000" smtClean="0"/>
              <a:t>a</a:t>
            </a:r>
            <a:r>
              <a:rPr lang="zh-TW" altLang="en-US" sz="2400" b="0" smtClean="0"/>
              <a:t>，得到共同的密碼</a:t>
            </a:r>
            <a:r>
              <a:rPr lang="en-US" altLang="zh-TW" sz="2400" b="0" smtClean="0"/>
              <a:t> g</a:t>
            </a:r>
            <a:r>
              <a:rPr lang="en-US" altLang="zh-TW" sz="2400" b="0" baseline="30000" smtClean="0"/>
              <a:t>ab</a:t>
            </a:r>
            <a:r>
              <a:rPr lang="en-US" altLang="zh-TW" sz="2400" b="0" smtClean="0"/>
              <a:t> </a:t>
            </a:r>
            <a:r>
              <a:rPr lang="zh-TW" altLang="en-US" sz="2400" b="0" smtClean="0"/>
              <a:t>除以</a:t>
            </a:r>
            <a:r>
              <a:rPr lang="en-US" altLang="zh-TW" sz="2400" b="0" smtClean="0"/>
              <a:t> p </a:t>
            </a:r>
            <a:r>
              <a:rPr lang="zh-TW" altLang="en-US" sz="2400" b="0" smtClean="0"/>
              <a:t>的餘數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乙可以計算</a:t>
            </a:r>
            <a:r>
              <a:rPr lang="en-US" altLang="zh-TW" sz="2400" b="0" smtClean="0"/>
              <a:t> (g</a:t>
            </a:r>
            <a:r>
              <a:rPr lang="en-US" altLang="zh-TW" sz="2400" b="0" baseline="30000" smtClean="0"/>
              <a:t>a</a:t>
            </a:r>
            <a:r>
              <a:rPr lang="en-US" altLang="zh-TW" sz="2400" b="0" smtClean="0"/>
              <a:t>)</a:t>
            </a:r>
            <a:r>
              <a:rPr lang="en-US" altLang="zh-TW" sz="2400" b="0" baseline="30000" smtClean="0"/>
              <a:t>b</a:t>
            </a:r>
            <a:r>
              <a:rPr lang="zh-TW" altLang="en-US" sz="2400" b="0" smtClean="0"/>
              <a:t>，得到共同的密碼</a:t>
            </a:r>
            <a:r>
              <a:rPr lang="en-US" altLang="zh-TW" sz="2400" b="0" smtClean="0"/>
              <a:t> g</a:t>
            </a:r>
            <a:r>
              <a:rPr lang="en-US" altLang="zh-TW" sz="2400" b="0" baseline="30000" smtClean="0"/>
              <a:t>ab</a:t>
            </a:r>
            <a:r>
              <a:rPr lang="en-US" altLang="zh-TW" sz="2400" b="0" smtClean="0"/>
              <a:t> </a:t>
            </a:r>
            <a:r>
              <a:rPr lang="zh-TW" altLang="en-US" sz="2400" b="0" smtClean="0"/>
              <a:t>除以</a:t>
            </a:r>
            <a:r>
              <a:rPr lang="en-US" altLang="zh-TW" sz="2400" b="0" smtClean="0"/>
              <a:t> p </a:t>
            </a:r>
            <a:r>
              <a:rPr lang="zh-TW" altLang="en-US" sz="2400" b="0" smtClean="0"/>
              <a:t>的餘數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偷聽的第三者無法算出共同的密碼</a:t>
            </a:r>
            <a:r>
              <a:rPr lang="en-US" altLang="zh-TW" sz="2400" b="0" smtClean="0"/>
              <a:t> g</a:t>
            </a:r>
            <a:r>
              <a:rPr lang="en-US" altLang="zh-TW" sz="2400" b="0" baseline="30000" smtClean="0"/>
              <a:t>ab</a:t>
            </a:r>
            <a:r>
              <a:rPr lang="en-US" altLang="zh-TW" sz="2400" b="0" smtClean="0"/>
              <a:t> </a:t>
            </a:r>
            <a:r>
              <a:rPr lang="zh-TW" altLang="en-US" sz="2400" b="0" smtClean="0"/>
              <a:t>除以</a:t>
            </a:r>
            <a:r>
              <a:rPr lang="en-US" altLang="zh-TW" sz="2400" b="0" smtClean="0"/>
              <a:t> p </a:t>
            </a:r>
            <a:r>
              <a:rPr lang="zh-TW" altLang="en-US" sz="2400" b="0" smtClean="0"/>
              <a:t>的餘數</a:t>
            </a:r>
          </a:p>
        </p:txBody>
      </p:sp>
    </p:spTree>
    <p:extLst>
      <p:ext uri="{BB962C8B-B14F-4D97-AF65-F5344CB8AC3E}">
        <p14:creationId xmlns:p14="http://schemas.microsoft.com/office/powerpoint/2010/main" val="63348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DH</a:t>
            </a:r>
            <a:r>
              <a:rPr lang="zh-TW" altLang="en-US" smtClean="0"/>
              <a:t>的例子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假設公開的資訊</a:t>
            </a:r>
            <a:r>
              <a:rPr lang="en-US" altLang="zh-TW" smtClean="0"/>
              <a:t> g=5; p=23</a:t>
            </a:r>
          </a:p>
          <a:p>
            <a:pPr eaLnBrk="1" hangingPunct="1"/>
            <a:r>
              <a:rPr lang="zh-TW" altLang="en-US" smtClean="0"/>
              <a:t>甲選了</a:t>
            </a:r>
            <a:r>
              <a:rPr lang="en-US" altLang="zh-TW" smtClean="0"/>
              <a:t> a=6</a:t>
            </a:r>
          </a:p>
          <a:p>
            <a:pPr eaLnBrk="1" hangingPunct="1"/>
            <a:r>
              <a:rPr lang="zh-TW" altLang="en-US" smtClean="0"/>
              <a:t>乙選了</a:t>
            </a:r>
            <a:r>
              <a:rPr lang="en-US" altLang="zh-TW" smtClean="0"/>
              <a:t> b=15</a:t>
            </a:r>
          </a:p>
          <a:p>
            <a:pPr eaLnBrk="1" hangingPunct="1"/>
            <a:r>
              <a:rPr lang="zh-TW" altLang="en-US" smtClean="0"/>
              <a:t>甲傳送</a:t>
            </a:r>
            <a:r>
              <a:rPr lang="en-US" altLang="zh-TW" smtClean="0"/>
              <a:t> g</a:t>
            </a:r>
            <a:r>
              <a:rPr lang="en-US" altLang="zh-TW" baseline="30000" smtClean="0"/>
              <a:t>a</a:t>
            </a:r>
            <a:r>
              <a:rPr lang="en-US" altLang="zh-TW" smtClean="0"/>
              <a:t> (mod p) = 5</a:t>
            </a:r>
            <a:r>
              <a:rPr lang="en-US" altLang="zh-TW" baseline="30000" smtClean="0"/>
              <a:t>6</a:t>
            </a:r>
            <a:r>
              <a:rPr lang="en-US" altLang="zh-TW" smtClean="0"/>
              <a:t> (mod 23) = 8</a:t>
            </a:r>
          </a:p>
          <a:p>
            <a:pPr eaLnBrk="1" hangingPunct="1"/>
            <a:r>
              <a:rPr lang="zh-TW" altLang="en-US" smtClean="0"/>
              <a:t>乙傳送</a:t>
            </a:r>
            <a:r>
              <a:rPr lang="en-US" altLang="zh-TW" smtClean="0"/>
              <a:t> g</a:t>
            </a:r>
            <a:r>
              <a:rPr lang="en-US" altLang="zh-TW" baseline="30000" smtClean="0"/>
              <a:t>b</a:t>
            </a:r>
            <a:r>
              <a:rPr lang="en-US" altLang="zh-TW" smtClean="0"/>
              <a:t> (mod p) = 5</a:t>
            </a:r>
            <a:r>
              <a:rPr lang="en-US" altLang="zh-TW" baseline="30000" smtClean="0"/>
              <a:t>15</a:t>
            </a:r>
            <a:r>
              <a:rPr lang="en-US" altLang="zh-TW" smtClean="0"/>
              <a:t> (mod 23) = 19</a:t>
            </a:r>
          </a:p>
          <a:p>
            <a:pPr eaLnBrk="1" hangingPunct="1"/>
            <a:r>
              <a:rPr lang="zh-TW" altLang="en-US" smtClean="0"/>
              <a:t>甲可算出共用密碼</a:t>
            </a:r>
            <a:r>
              <a:rPr lang="en-US" altLang="zh-TW" smtClean="0"/>
              <a:t> (g</a:t>
            </a:r>
            <a:r>
              <a:rPr lang="en-US" altLang="zh-TW" baseline="30000" smtClean="0"/>
              <a:t>b</a:t>
            </a:r>
            <a:r>
              <a:rPr lang="en-US" altLang="zh-TW" smtClean="0"/>
              <a:t>)</a:t>
            </a:r>
            <a:r>
              <a:rPr lang="en-US" altLang="zh-TW" baseline="30000" smtClean="0"/>
              <a:t>a</a:t>
            </a:r>
            <a:r>
              <a:rPr lang="en-US" altLang="zh-TW" smtClean="0"/>
              <a:t> mod p = 19</a:t>
            </a:r>
            <a:r>
              <a:rPr lang="en-US" altLang="zh-TW" baseline="30000" smtClean="0"/>
              <a:t>6</a:t>
            </a:r>
            <a:r>
              <a:rPr lang="en-US" altLang="zh-TW" smtClean="0"/>
              <a:t> (mod 23) = 2</a:t>
            </a:r>
          </a:p>
          <a:p>
            <a:pPr eaLnBrk="1" hangingPunct="1"/>
            <a:r>
              <a:rPr lang="zh-TW" altLang="en-US" smtClean="0"/>
              <a:t>乙可算出共用密碼</a:t>
            </a:r>
            <a:r>
              <a:rPr lang="en-US" altLang="zh-TW" smtClean="0"/>
              <a:t> (g</a:t>
            </a:r>
            <a:r>
              <a:rPr lang="en-US" altLang="zh-TW" baseline="30000" smtClean="0"/>
              <a:t>a</a:t>
            </a:r>
            <a:r>
              <a:rPr lang="en-US" altLang="zh-TW" smtClean="0"/>
              <a:t>)</a:t>
            </a:r>
            <a:r>
              <a:rPr lang="en-US" altLang="zh-TW" baseline="30000" smtClean="0"/>
              <a:t>b</a:t>
            </a:r>
            <a:r>
              <a:rPr lang="en-US" altLang="zh-TW" smtClean="0"/>
              <a:t> mod p = 8</a:t>
            </a:r>
            <a:r>
              <a:rPr lang="en-US" altLang="zh-TW" baseline="30000" smtClean="0"/>
              <a:t>15</a:t>
            </a:r>
            <a:r>
              <a:rPr lang="en-US" altLang="zh-TW" smtClean="0"/>
              <a:t> (mod 23) = 2</a:t>
            </a:r>
            <a:endParaRPr lang="en-US" altLang="ja-JP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32123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實務上的</a:t>
            </a:r>
            <a:r>
              <a:rPr lang="en-US" altLang="zh-TW" smtClean="0"/>
              <a:t>DH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同樣是使用非常大的數值來進行運算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算出來的密碼通常只用一次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用完就丟了，所以就算被破解了，也沒有太大的意義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DH</a:t>
            </a:r>
            <a:r>
              <a:rPr lang="zh-TW" altLang="en-US" smtClean="0"/>
              <a:t>演算法是目前公開交換密碼演算法的基礎</a:t>
            </a:r>
          </a:p>
        </p:txBody>
      </p:sp>
    </p:spTree>
    <p:extLst>
      <p:ext uri="{BB962C8B-B14F-4D97-AF65-F5344CB8AC3E}">
        <p14:creationId xmlns:p14="http://schemas.microsoft.com/office/powerpoint/2010/main" val="3218808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8-3 </a:t>
            </a:r>
            <a:r>
              <a:rPr lang="zh-TW" altLang="en-US" smtClean="0"/>
              <a:t>資料完整性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驗證資料是否遭到竄改或破壞</a:t>
            </a:r>
          </a:p>
          <a:p>
            <a:pPr algn="l" eaLnBrk="1" hangingPunct="1"/>
            <a:r>
              <a:rPr lang="zh-TW" altLang="en-US" dirty="0" smtClean="0"/>
              <a:t>密碼學的雜湊函數</a:t>
            </a:r>
            <a:br>
              <a:rPr lang="zh-TW" altLang="en-US" dirty="0" smtClean="0"/>
            </a:br>
            <a:r>
              <a:rPr lang="en-US" altLang="zh-TW" dirty="0" smtClean="0"/>
              <a:t>cryptographic hash function</a:t>
            </a:r>
          </a:p>
          <a:p>
            <a:pPr algn="l" eaLnBrk="1" hangingPunct="1"/>
            <a:r>
              <a:rPr lang="zh-TW" altLang="en-US" dirty="0" smtClean="0"/>
              <a:t>數位簽章</a:t>
            </a:r>
            <a:br>
              <a:rPr lang="zh-TW" altLang="en-US" dirty="0" smtClean="0"/>
            </a:br>
            <a:r>
              <a:rPr lang="en-US" altLang="zh-TW" dirty="0" smtClean="0"/>
              <a:t>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2373297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8-3-1 </a:t>
            </a:r>
            <a:r>
              <a:rPr lang="zh-TW" altLang="en-US" smtClean="0"/>
              <a:t>密碼學的雜湊函數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755650" y="1557338"/>
            <a:ext cx="8050213" cy="5113337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2500" dirty="0" smtClean="0"/>
              <a:t>Cryptographic hash function</a:t>
            </a:r>
            <a:r>
              <a:rPr lang="zh-TW" altLang="en-US" sz="2500" dirty="0" smtClean="0"/>
              <a:t>，簡稱為</a:t>
            </a:r>
            <a:r>
              <a:rPr lang="en-US" altLang="zh-TW" sz="2500" dirty="0" smtClean="0"/>
              <a:t> hash </a:t>
            </a:r>
            <a:r>
              <a:rPr lang="zh-TW" altLang="en-US" sz="2500" dirty="0" smtClean="0"/>
              <a:t>函數</a:t>
            </a:r>
            <a:endParaRPr lang="en-US" altLang="zh-TW" sz="2500" dirty="0" smtClean="0"/>
          </a:p>
          <a:p>
            <a:pPr algn="l" eaLnBrk="1" hangingPunct="1"/>
            <a:r>
              <a:rPr lang="zh-TW" altLang="en-US" sz="2500" dirty="0" smtClean="0"/>
              <a:t>將任意長度的字串進行運算後，得到一固定長度的雜湊值</a:t>
            </a:r>
            <a:endParaRPr lang="en-US" altLang="zh-TW" sz="2500" dirty="0" smtClean="0"/>
          </a:p>
          <a:p>
            <a:pPr algn="l" eaLnBrk="1" hangingPunct="1"/>
            <a:r>
              <a:rPr lang="zh-TW" altLang="en-US" sz="2500" dirty="0" smtClean="0"/>
              <a:t>常見密碼學的雜湊函數</a:t>
            </a:r>
            <a:endParaRPr lang="en-US" altLang="zh-TW" sz="2500" dirty="0" smtClean="0"/>
          </a:p>
          <a:p>
            <a:pPr lvl="1" algn="l" eaLnBrk="1" hangingPunct="1"/>
            <a:r>
              <a:rPr lang="en-US" altLang="zh-TW" sz="2500" dirty="0" err="1" smtClean="0"/>
              <a:t>MD5</a:t>
            </a:r>
            <a:r>
              <a:rPr lang="en-US" altLang="zh-TW" sz="2500" dirty="0" smtClean="0"/>
              <a:t> – message digest 5</a:t>
            </a:r>
            <a:r>
              <a:rPr lang="zh-TW" altLang="en-US" sz="2500" dirty="0" smtClean="0"/>
              <a:t>：產生</a:t>
            </a:r>
            <a:r>
              <a:rPr lang="en-US" altLang="zh-TW" sz="2500" dirty="0" smtClean="0"/>
              <a:t>128-bit</a:t>
            </a:r>
            <a:r>
              <a:rPr lang="zh-TW" altLang="en-US" sz="2500" dirty="0" smtClean="0"/>
              <a:t>的雜湊值</a:t>
            </a:r>
            <a:endParaRPr lang="en-US" altLang="ja-JP" sz="2500" dirty="0" smtClean="0"/>
          </a:p>
          <a:p>
            <a:pPr lvl="1" algn="l" eaLnBrk="1" hangingPunct="1"/>
            <a:r>
              <a:rPr lang="en-US" altLang="zh-TW" sz="2500" dirty="0" smtClean="0"/>
              <a:t>SHA-1 – secure hash algorithm 1</a:t>
            </a:r>
            <a:r>
              <a:rPr lang="zh-TW" altLang="en-US" sz="2500" dirty="0" smtClean="0"/>
              <a:t>：產生</a:t>
            </a:r>
            <a:r>
              <a:rPr lang="en-US" altLang="zh-TW" sz="2500" dirty="0" smtClean="0"/>
              <a:t>160-bit</a:t>
            </a:r>
            <a:r>
              <a:rPr lang="zh-TW" altLang="en-US" sz="2500" dirty="0" smtClean="0"/>
              <a:t>的雜湊值</a:t>
            </a:r>
            <a:endParaRPr lang="en-US" altLang="ja-JP" sz="2500" dirty="0" smtClean="0"/>
          </a:p>
          <a:p>
            <a:pPr lvl="1" algn="l" eaLnBrk="1" hangingPunct="1"/>
            <a:r>
              <a:rPr lang="en-US" altLang="zh-TW" sz="2500" dirty="0" smtClean="0"/>
              <a:t>SHA-256 – secure hash algorithm 2 with 256-bit digest sizes</a:t>
            </a:r>
            <a:r>
              <a:rPr lang="zh-TW" altLang="en-US" sz="2500" dirty="0" smtClean="0"/>
              <a:t>：產生</a:t>
            </a:r>
            <a:r>
              <a:rPr lang="en-US" altLang="zh-TW" sz="2500" dirty="0" smtClean="0"/>
              <a:t>256-bit</a:t>
            </a:r>
            <a:r>
              <a:rPr lang="zh-TW" altLang="en-US" sz="2500" dirty="0" smtClean="0"/>
              <a:t>的雜湊值</a:t>
            </a:r>
          </a:p>
        </p:txBody>
      </p:sp>
    </p:spTree>
    <p:extLst>
      <p:ext uri="{BB962C8B-B14F-4D97-AF65-F5344CB8AC3E}">
        <p14:creationId xmlns:p14="http://schemas.microsoft.com/office/powerpoint/2010/main" val="3357652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密碼學的雜湊函數 </a:t>
            </a:r>
            <a:r>
              <a:rPr lang="en-US" altLang="zh-TW" smtClean="0"/>
              <a:t>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輸出的長度固定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一般而言，輸出愈長的演算法愈安全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任一微小變動，其結果就會完全不同</a:t>
            </a:r>
          </a:p>
          <a:p>
            <a:pPr eaLnBrk="1" hangingPunct="1"/>
            <a:r>
              <a:rPr lang="zh-TW" altLang="en-US" smtClean="0"/>
              <a:t>單向函數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無法從結果回推原始輸入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不易發生碰撞</a:t>
            </a:r>
            <a:r>
              <a:rPr lang="en-US" altLang="zh-TW" smtClean="0"/>
              <a:t> (collision)</a:t>
            </a:r>
          </a:p>
          <a:p>
            <a:pPr lvl="1" eaLnBrk="1" hangingPunct="1"/>
            <a:r>
              <a:rPr lang="zh-TW" altLang="en-US" smtClean="0"/>
              <a:t>不同的輸入，不易得到相同的結果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007678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zh-TW" altLang="en-US" sz="3600" smtClean="0"/>
              <a:t>利用</a:t>
            </a:r>
            <a:r>
              <a:rPr lang="en-US" altLang="zh-TW" sz="3600" smtClean="0"/>
              <a:t>SHA-1</a:t>
            </a:r>
            <a:r>
              <a:rPr lang="zh-TW" altLang="en-US" sz="3600" smtClean="0"/>
              <a:t>函數對相似字串計算雜湊函數得到的結果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5743060" cy="50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378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8-2 </a:t>
            </a:r>
            <a:r>
              <a:rPr lang="zh-TW" altLang="en-US" smtClean="0"/>
              <a:t>資料機密性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b="0" smtClean="0"/>
              <a:t>通常是透過「加密」（</a:t>
            </a:r>
            <a:r>
              <a:rPr lang="en-US" altLang="zh-TW" b="0" smtClean="0"/>
              <a:t>encryption</a:t>
            </a:r>
            <a:r>
              <a:rPr lang="zh-TW" altLang="en-US" b="0" smtClean="0"/>
              <a:t>）的方式來進行。加密會把原本可以直接讀取的資料加以處理，轉換為另外一種無法直接讀懂的方式呈現。</a:t>
            </a:r>
            <a:endParaRPr lang="en-US" altLang="zh-TW" b="0" smtClean="0"/>
          </a:p>
          <a:p>
            <a:r>
              <a:rPr lang="zh-TW" altLang="en-US" b="0" smtClean="0"/>
              <a:t>有知道「密碼」（</a:t>
            </a:r>
            <a:r>
              <a:rPr lang="en-US" altLang="zh-TW" b="0" smtClean="0"/>
              <a:t>password</a:t>
            </a:r>
            <a:r>
              <a:rPr lang="zh-TW" altLang="en-US" b="0" smtClean="0"/>
              <a:t>，或是</a:t>
            </a:r>
            <a:r>
              <a:rPr lang="en-US" altLang="zh-TW" b="0" smtClean="0"/>
              <a:t>key</a:t>
            </a:r>
            <a:r>
              <a:rPr lang="zh-TW" altLang="en-US" b="0" smtClean="0"/>
              <a:t>）的使用者，才可以透過「解密」（</a:t>
            </a:r>
            <a:r>
              <a:rPr lang="en-US" altLang="zh-TW" b="0" smtClean="0"/>
              <a:t>decryption</a:t>
            </a:r>
            <a:r>
              <a:rPr lang="zh-TW" altLang="en-US" b="0" smtClean="0"/>
              <a:t>）的過程，取得原始的資料。</a:t>
            </a:r>
            <a:endParaRPr lang="en-US" altLang="zh-TW" b="0" smtClean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457229326"/>
              </p:ext>
            </p:extLst>
          </p:nvPr>
        </p:nvGraphicFramePr>
        <p:xfrm>
          <a:off x="3995936" y="4779150"/>
          <a:ext cx="3024336" cy="185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106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雜湊函數的應用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/>
              <a:t>驗證資料傳輸是否無誤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傳送資料</a:t>
            </a:r>
            <a:r>
              <a:rPr lang="en-US" altLang="zh-TW" dirty="0" smtClean="0"/>
              <a:t> m </a:t>
            </a:r>
            <a:r>
              <a:rPr lang="zh-TW" altLang="en-US" dirty="0" smtClean="0"/>
              <a:t>以及雜湊值</a:t>
            </a:r>
            <a:r>
              <a:rPr lang="en-US" altLang="zh-TW" dirty="0" smtClean="0"/>
              <a:t> h = hash(m)</a:t>
            </a:r>
          </a:p>
          <a:p>
            <a:pPr lvl="1" algn="l" eaLnBrk="1" hangingPunct="1"/>
            <a:r>
              <a:rPr lang="zh-TW" altLang="en-US" dirty="0" smtClean="0"/>
              <a:t>接收端收到</a:t>
            </a:r>
            <a:r>
              <a:rPr lang="en-US" altLang="zh-TW" dirty="0" smtClean="0"/>
              <a:t>m’</a:t>
            </a:r>
            <a:r>
              <a:rPr lang="zh-TW" altLang="en-US" dirty="0" smtClean="0"/>
              <a:t>後，計算</a:t>
            </a:r>
            <a:r>
              <a:rPr lang="en-US" altLang="zh-TW" dirty="0" smtClean="0"/>
              <a:t>h’ = hash(m’)</a:t>
            </a:r>
            <a:r>
              <a:rPr lang="zh-TW" altLang="en-US" dirty="0" smtClean="0"/>
              <a:t>，並比較</a:t>
            </a:r>
            <a:r>
              <a:rPr lang="en-US" altLang="zh-TW" dirty="0" smtClean="0"/>
              <a:t>h</a:t>
            </a:r>
            <a:r>
              <a:rPr lang="zh-TW" altLang="en-US" dirty="0" smtClean="0"/>
              <a:t>與</a:t>
            </a:r>
            <a:r>
              <a:rPr lang="en-US" altLang="zh-TW" dirty="0" smtClean="0"/>
              <a:t>h’</a:t>
            </a:r>
          </a:p>
          <a:p>
            <a:pPr lvl="1" eaLnBrk="1" hangingPunct="1"/>
            <a:r>
              <a:rPr lang="en-US" altLang="zh-TW" dirty="0" smtClean="0"/>
              <a:t>h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h’ </a:t>
            </a:r>
            <a:r>
              <a:rPr lang="zh-TW" altLang="en-US" dirty="0" smtClean="0"/>
              <a:t>結果相同時，表示傳輸內容無誤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訊息驗證碼</a:t>
            </a:r>
            <a:r>
              <a:rPr lang="en-US" altLang="zh-TW" dirty="0" smtClean="0"/>
              <a:t> (message authentication code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MAC)</a:t>
            </a:r>
          </a:p>
          <a:p>
            <a:pPr lvl="1" eaLnBrk="1" hangingPunct="1"/>
            <a:r>
              <a:rPr lang="zh-TW" altLang="en-US" dirty="0" smtClean="0"/>
              <a:t>確認資料是由受信賴的使用者傳輸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使用</a:t>
            </a:r>
            <a:r>
              <a:rPr lang="en-US" altLang="zh-TW" dirty="0" smtClean="0"/>
              <a:t> hash </a:t>
            </a:r>
            <a:r>
              <a:rPr lang="zh-TW" altLang="en-US" dirty="0" smtClean="0"/>
              <a:t>函數來實作時，常簡寫為</a:t>
            </a:r>
            <a:r>
              <a:rPr lang="en-US" altLang="zh-TW" dirty="0" smtClean="0"/>
              <a:t> HMAC</a:t>
            </a:r>
          </a:p>
        </p:txBody>
      </p:sp>
    </p:spTree>
    <p:extLst>
      <p:ext uri="{BB962C8B-B14F-4D97-AF65-F5344CB8AC3E}">
        <p14:creationId xmlns:p14="http://schemas.microsoft.com/office/powerpoint/2010/main" val="59423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HMAC</a:t>
            </a:r>
            <a:r>
              <a:rPr lang="zh-TW" altLang="en-US" smtClean="0"/>
              <a:t>的基本概念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>
            <a:normAutofit fontScale="92500"/>
          </a:bodyPr>
          <a:lstStyle/>
          <a:p>
            <a:pPr algn="l" eaLnBrk="1" hangingPunct="1"/>
            <a:r>
              <a:rPr lang="zh-TW" altLang="en-US" dirty="0" smtClean="0"/>
              <a:t>假設傳送端和接收端共享一組密碼</a:t>
            </a:r>
            <a:r>
              <a:rPr lang="en-US" altLang="zh-TW" dirty="0" smtClean="0"/>
              <a:t> c</a:t>
            </a:r>
          </a:p>
          <a:p>
            <a:pPr algn="l" eaLnBrk="1" hangingPunct="1"/>
            <a:r>
              <a:rPr lang="zh-TW" altLang="en-US" dirty="0" smtClean="0"/>
              <a:t>傳送資料</a:t>
            </a:r>
            <a:r>
              <a:rPr lang="en-US" altLang="zh-TW" dirty="0" smtClean="0"/>
              <a:t> m </a:t>
            </a:r>
            <a:r>
              <a:rPr lang="zh-TW" altLang="en-US" dirty="0" smtClean="0"/>
              <a:t>時，計算</a:t>
            </a:r>
            <a:r>
              <a:rPr lang="en-US" altLang="zh-TW" dirty="0" smtClean="0"/>
              <a:t> h = hash(m || c)</a:t>
            </a:r>
            <a:r>
              <a:rPr lang="zh-TW" altLang="en-US" dirty="0" smtClean="0"/>
              <a:t>，然後傳送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 h</a:t>
            </a:r>
          </a:p>
          <a:p>
            <a:pPr algn="l" eaLnBrk="1" hangingPunct="1"/>
            <a:r>
              <a:rPr lang="zh-TW" altLang="en-US" dirty="0" smtClean="0"/>
              <a:t>接收端收到</a:t>
            </a:r>
            <a:r>
              <a:rPr lang="en-US" altLang="zh-TW" dirty="0" smtClean="0"/>
              <a:t> m’ </a:t>
            </a:r>
            <a:r>
              <a:rPr lang="zh-TW" altLang="en-US" dirty="0" smtClean="0"/>
              <a:t>時，計算</a:t>
            </a:r>
            <a:r>
              <a:rPr lang="en-US" altLang="zh-TW" dirty="0" smtClean="0"/>
              <a:t> h’ = hash(m’ || c)</a:t>
            </a:r>
            <a:r>
              <a:rPr lang="zh-TW" altLang="en-US" dirty="0" smtClean="0"/>
              <a:t>，然後比較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 h’</a:t>
            </a:r>
          </a:p>
          <a:p>
            <a:pPr algn="l" eaLnBrk="1" hangingPunct="1"/>
            <a:r>
              <a:rPr lang="zh-TW" altLang="en-US" dirty="0" smtClean="0"/>
              <a:t>如果</a:t>
            </a:r>
            <a:r>
              <a:rPr lang="en-US" altLang="zh-TW" dirty="0" smtClean="0"/>
              <a:t> h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h’  </a:t>
            </a:r>
            <a:r>
              <a:rPr lang="zh-TW" altLang="en-US" dirty="0" smtClean="0"/>
              <a:t>相同，表示資料是來自受信賴的使用者，而非由他人偽造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當然實際上還需要再配合其他參數，以避免其他不同類型的網路攻擊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8647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8-3-2 </a:t>
            </a:r>
            <a:r>
              <a:rPr lang="zh-TW" altLang="en-US" smtClean="0"/>
              <a:t>數位簽章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確認資料是來自特定的使用者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假設私鑰只有擁有者自己知道，且妥善保護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需經過特定使用者，使用其私鑰進行簽章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文件和簽章資料一同送出，接收端可使用簽章者的公鑰進行驗證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863715"/>
            <a:ext cx="148907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11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數位簽章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以</a:t>
            </a:r>
            <a:r>
              <a:rPr lang="en-US" altLang="zh-TW" smtClean="0"/>
              <a:t>RSA</a:t>
            </a:r>
            <a:r>
              <a:rPr lang="zh-TW" altLang="en-US" smtClean="0"/>
              <a:t>為例，簽章的動作和加解密的運算相同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加解密時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用公鑰加密，傳送出去後，用私鑰解密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簽章時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用私鑰簽章，傳送出去後，用公鑰驗證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簽章和加密的動作相同；解密和驗證的方式相同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再次強調：加密和簽章</a:t>
            </a:r>
            <a:r>
              <a:rPr lang="zh-TW" altLang="en-US" smtClean="0">
                <a:solidFill>
                  <a:srgbClr val="FF0000"/>
                </a:solidFill>
              </a:rPr>
              <a:t>不可</a:t>
            </a:r>
            <a:r>
              <a:rPr lang="zh-TW" altLang="en-US" smtClean="0"/>
              <a:t>使用同一對密碼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產生一對加解密專用的金鑰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再產生另一對簽章專用的金鑰</a:t>
            </a:r>
          </a:p>
        </p:txBody>
      </p:sp>
    </p:spTree>
    <p:extLst>
      <p:ext uri="{BB962C8B-B14F-4D97-AF65-F5344CB8AC3E}">
        <p14:creationId xmlns:p14="http://schemas.microsoft.com/office/powerpoint/2010/main" val="254958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實務上數位簽章的做法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公開金鑰</a:t>
            </a:r>
            <a:r>
              <a:rPr lang="en-US" altLang="zh-TW" smtClean="0"/>
              <a:t>(</a:t>
            </a:r>
            <a:r>
              <a:rPr lang="zh-TW" altLang="en-US" smtClean="0"/>
              <a:t>如</a:t>
            </a:r>
            <a:r>
              <a:rPr lang="en-US" altLang="zh-TW" smtClean="0"/>
              <a:t>RSA)</a:t>
            </a:r>
            <a:r>
              <a:rPr lang="zh-TW" altLang="en-US" smtClean="0"/>
              <a:t>的運算非常耗時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搭配雜湊函數使用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不論原始資料的長度為何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先將要簽章的資料，用雜湊函數加以計算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有效將資料長度縮短為</a:t>
            </a:r>
            <a:r>
              <a:rPr lang="en-US" altLang="zh-TW" smtClean="0"/>
              <a:t>128</a:t>
            </a:r>
            <a:r>
              <a:rPr lang="zh-TW" altLang="en-US" smtClean="0"/>
              <a:t>至</a:t>
            </a:r>
            <a:r>
              <a:rPr lang="en-US" altLang="zh-TW" smtClean="0"/>
              <a:t>512-bit</a:t>
            </a:r>
          </a:p>
          <a:p>
            <a:pPr eaLnBrk="1" hangingPunct="1"/>
            <a:r>
              <a:rPr lang="zh-TW" altLang="en-US" smtClean="0"/>
              <a:t>將雜湊出來的值進行簽章保護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只需要針對</a:t>
            </a:r>
            <a:r>
              <a:rPr lang="en-US" altLang="zh-TW" smtClean="0"/>
              <a:t>16</a:t>
            </a:r>
            <a:r>
              <a:rPr lang="zh-TW" altLang="en-US" smtClean="0"/>
              <a:t>至</a:t>
            </a:r>
            <a:r>
              <a:rPr lang="en-US" altLang="zh-TW" smtClean="0"/>
              <a:t>64</a:t>
            </a:r>
            <a:r>
              <a:rPr lang="zh-TW" altLang="en-US" smtClean="0"/>
              <a:t>位元組的資料進行簽章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478014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數位簽章的應用</a:t>
            </a:r>
            <a:r>
              <a:rPr lang="en-US" altLang="zh-TW" smtClean="0"/>
              <a:t> – PGP 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TW" smtClean="0"/>
              <a:t>PGP</a:t>
            </a:r>
            <a:r>
              <a:rPr lang="zh-TW" altLang="en-US" smtClean="0"/>
              <a:t>，</a:t>
            </a:r>
            <a:r>
              <a:rPr lang="en-US" altLang="zh-TW" smtClean="0"/>
              <a:t>pretty good privacy</a:t>
            </a:r>
          </a:p>
          <a:p>
            <a:pPr eaLnBrk="1" hangingPunct="1"/>
            <a:r>
              <a:rPr lang="zh-TW" altLang="en-US" smtClean="0"/>
              <a:t>安全的</a:t>
            </a:r>
            <a:r>
              <a:rPr lang="en-US" altLang="zh-TW" smtClean="0"/>
              <a:t>Email</a:t>
            </a:r>
            <a:r>
              <a:rPr lang="zh-TW" altLang="en-US" smtClean="0"/>
              <a:t>傳輸：安全傳輸</a:t>
            </a:r>
            <a:r>
              <a:rPr lang="en-US" altLang="zh-TW" smtClean="0"/>
              <a:t> + </a:t>
            </a:r>
            <a:r>
              <a:rPr lang="zh-TW" altLang="en-US" smtClean="0"/>
              <a:t>數位簽章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安全傳輸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使用一次性密碼，配合對稱式演算法加密信件內容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一次性密碼，也稱為「會鑰金鑰」</a:t>
            </a:r>
            <a:r>
              <a:rPr lang="en-US" altLang="zh-TW" smtClean="0"/>
              <a:t>(session key)</a:t>
            </a:r>
          </a:p>
          <a:p>
            <a:pPr lvl="1" eaLnBrk="1" hangingPunct="1"/>
            <a:r>
              <a:rPr lang="zh-TW" altLang="en-US" smtClean="0"/>
              <a:t>一次性密碼透過公開金鑰演算法傳輸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數位簽章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計算信件內容雜湊值後，再用公開金鑰演算法簽章</a:t>
            </a:r>
          </a:p>
        </p:txBody>
      </p:sp>
    </p:spTree>
    <p:extLst>
      <p:ext uri="{BB962C8B-B14F-4D97-AF65-F5344CB8AC3E}">
        <p14:creationId xmlns:p14="http://schemas.microsoft.com/office/powerpoint/2010/main" val="619053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smtClean="0"/>
              <a:t>PGP</a:t>
            </a:r>
            <a:r>
              <a:rPr lang="zh-TW" altLang="en-US" smtClean="0"/>
              <a:t>的加密流程示意圖</a:t>
            </a:r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989138"/>
            <a:ext cx="6934200" cy="4137025"/>
          </a:xfrm>
          <a:noFill/>
        </p:spPr>
      </p:pic>
    </p:spTree>
    <p:extLst>
      <p:ext uri="{BB962C8B-B14F-4D97-AF65-F5344CB8AC3E}">
        <p14:creationId xmlns:p14="http://schemas.microsoft.com/office/powerpoint/2010/main" val="1327464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smtClean="0"/>
              <a:t>PGP</a:t>
            </a:r>
            <a:r>
              <a:rPr lang="zh-TW" altLang="en-US" smtClean="0"/>
              <a:t>的解密流程示意圖</a:t>
            </a:r>
          </a:p>
        </p:txBody>
      </p:sp>
      <p:pic>
        <p:nvPicPr>
          <p:cNvPr id="552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2328863"/>
            <a:ext cx="7572375" cy="3457575"/>
          </a:xfrm>
          <a:noFill/>
        </p:spPr>
      </p:pic>
    </p:spTree>
    <p:extLst>
      <p:ext uri="{BB962C8B-B14F-4D97-AF65-F5344CB8AC3E}">
        <p14:creationId xmlns:p14="http://schemas.microsoft.com/office/powerpoint/2010/main" val="457035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PGP</a:t>
            </a:r>
            <a:r>
              <a:rPr lang="zh-TW" altLang="en-US" smtClean="0"/>
              <a:t>的數位簽章示意圖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566737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64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公開金鑰的管理</a:t>
            </a:r>
          </a:p>
        </p:txBody>
      </p:sp>
      <p:sp>
        <p:nvSpPr>
          <p:cNvPr id="57347" name="Content Placeholder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使用公開金鑰的演算法，都會用到公鑰的部份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加解密時用來「加密」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簽章時用來「驗證」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如何驗證「公鑰」沒有問題？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集中式的管理：使用「公開金鑰基礎建設」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Public key infrastructure</a:t>
            </a:r>
            <a:r>
              <a:rPr lang="zh-TW" altLang="en-US" smtClean="0"/>
              <a:t>，</a:t>
            </a:r>
            <a:r>
              <a:rPr lang="en-US" altLang="zh-TW" smtClean="0"/>
              <a:t>PKI</a:t>
            </a:r>
          </a:p>
          <a:p>
            <a:pPr lvl="1" eaLnBrk="1" hangingPunct="1"/>
            <a:r>
              <a:rPr lang="zh-TW" altLang="en-US" smtClean="0"/>
              <a:t>由第三方的公證機構</a:t>
            </a:r>
            <a:r>
              <a:rPr lang="en-US" altLang="zh-TW" smtClean="0"/>
              <a:t>(CA)</a:t>
            </a:r>
            <a:r>
              <a:rPr lang="zh-TW" altLang="en-US" smtClean="0"/>
              <a:t>認證公鑰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分散式的管理：</a:t>
            </a:r>
            <a:r>
              <a:rPr lang="en-US" altLang="zh-TW" smtClean="0"/>
              <a:t>Web of Trust</a:t>
            </a:r>
          </a:p>
        </p:txBody>
      </p:sp>
    </p:spTree>
    <p:extLst>
      <p:ext uri="{BB962C8B-B14F-4D97-AF65-F5344CB8AC3E}">
        <p14:creationId xmlns:p14="http://schemas.microsoft.com/office/powerpoint/2010/main" val="352825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加密演算法的二大類型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628775"/>
            <a:ext cx="8229600" cy="511333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對稱式密碼演算法</a:t>
            </a:r>
            <a:r>
              <a:rPr lang="en-US" altLang="zh-TW" sz="2400" dirty="0" smtClean="0"/>
              <a:t> (symmetric cryptographic algorithm)</a:t>
            </a:r>
          </a:p>
          <a:p>
            <a:pPr lvl="1"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加密和解密使用同一組密碼</a:t>
            </a:r>
            <a:endParaRPr lang="en-US" altLang="zh-TW" sz="2400" dirty="0" smtClean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非對稱式密碼演算法</a:t>
            </a:r>
            <a:r>
              <a:rPr lang="en-US" altLang="zh-TW" sz="2400" dirty="0" smtClean="0"/>
              <a:t> (asymmetric cryptographic algorithm)</a:t>
            </a:r>
          </a:p>
          <a:p>
            <a:pPr lvl="1"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一共有二組密碼</a:t>
            </a:r>
            <a:endParaRPr lang="en-US" altLang="zh-TW" sz="2400" dirty="0" smtClean="0"/>
          </a:p>
          <a:p>
            <a:pPr lvl="1"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一組用來加密；另一組則用來解密</a:t>
            </a:r>
            <a:endParaRPr lang="en-US" altLang="zh-TW" sz="2400" dirty="0" smtClean="0"/>
          </a:p>
          <a:p>
            <a:pPr lvl="1" algn="l" eaLnBrk="1" fontAlgn="auto" hangingPunct="1">
              <a:spcAft>
                <a:spcPts val="0"/>
              </a:spcAft>
              <a:defRPr/>
            </a:pPr>
            <a:r>
              <a:rPr lang="zh-TW" altLang="en-US" sz="2400" dirty="0" smtClean="0"/>
              <a:t>也稱為「公開金鑰密碼系統」</a:t>
            </a:r>
            <a:r>
              <a:rPr lang="en-US" altLang="zh-TW" sz="2400" dirty="0" smtClean="0"/>
              <a:t>(public key crypto system)</a:t>
            </a:r>
          </a:p>
          <a:p>
            <a:pPr lvl="2" algn="l" eaLnBrk="1" fontAlgn="auto" hangingPunct="1">
              <a:spcAft>
                <a:spcPts val="0"/>
              </a:spcAft>
              <a:defRPr/>
            </a:pPr>
            <a:r>
              <a:rPr lang="zh-TW" altLang="en-US" sz="2000" dirty="0" smtClean="0"/>
              <a:t>因為二組密碼中的其中一組可以公開</a:t>
            </a:r>
            <a:endParaRPr lang="en-US" altLang="zh-TW" sz="2000" dirty="0" smtClean="0"/>
          </a:p>
          <a:p>
            <a:pPr lvl="2" algn="l" eaLnBrk="1" fontAlgn="auto" hangingPunct="1">
              <a:spcAft>
                <a:spcPts val="0"/>
              </a:spcAft>
              <a:defRPr/>
            </a:pPr>
            <a:r>
              <a:rPr lang="zh-TW" altLang="en-US" sz="2000" dirty="0" smtClean="0"/>
              <a:t>另一組必需要小心保管</a:t>
            </a:r>
          </a:p>
        </p:txBody>
      </p:sp>
    </p:spTree>
    <p:extLst>
      <p:ext uri="{BB962C8B-B14F-4D97-AF65-F5344CB8AC3E}">
        <p14:creationId xmlns:p14="http://schemas.microsoft.com/office/powerpoint/2010/main" val="3074663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透過</a:t>
            </a:r>
            <a:r>
              <a:rPr lang="en-US" altLang="zh-TW" smtClean="0"/>
              <a:t>CA</a:t>
            </a:r>
            <a:r>
              <a:rPr lang="zh-TW" altLang="en-US" smtClean="0"/>
              <a:t>進行認證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en-US" altLang="zh-TW" smtClean="0"/>
              <a:t>CA</a:t>
            </a:r>
            <a:r>
              <a:rPr lang="zh-TW" altLang="en-US" smtClean="0"/>
              <a:t>：確保「公鑰」和使用單位的關聯性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產生「憑證」</a:t>
            </a:r>
            <a:r>
              <a:rPr lang="en-US" altLang="zh-TW" smtClean="0"/>
              <a:t>(certificate)</a:t>
            </a:r>
            <a:r>
              <a:rPr lang="zh-TW" altLang="en-US" smtClean="0"/>
              <a:t>證明這個關係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範例：</a:t>
            </a:r>
            <a:r>
              <a:rPr lang="en-US" altLang="ja-JP" smtClean="0"/>
              <a:t>Google</a:t>
            </a:r>
            <a:r>
              <a:rPr lang="zh-TW" altLang="en-US" smtClean="0"/>
              <a:t>使用公開金鑰提供網站安全連線的服務</a:t>
            </a:r>
            <a:endParaRPr lang="en-US" altLang="zh-TW" smtClean="0"/>
          </a:p>
          <a:p>
            <a:pPr marL="342900" lvl="1" indent="-342900" eaLnBrk="1" hangingPunct="1"/>
            <a:r>
              <a:rPr lang="en-US" altLang="zh-TW" smtClean="0"/>
              <a:t>Google</a:t>
            </a:r>
            <a:r>
              <a:rPr lang="zh-TW" altLang="en-US" smtClean="0"/>
              <a:t>產生一對金鑰：公鑰</a:t>
            </a:r>
            <a:r>
              <a:rPr lang="en-US" altLang="zh-TW" smtClean="0"/>
              <a:t> Ku </a:t>
            </a:r>
            <a:r>
              <a:rPr lang="zh-TW" altLang="en-US" smtClean="0"/>
              <a:t>以及私鑰</a:t>
            </a:r>
            <a:r>
              <a:rPr lang="en-US" altLang="zh-TW" smtClean="0"/>
              <a:t> Kr</a:t>
            </a:r>
          </a:p>
          <a:p>
            <a:pPr marL="342900" lvl="1" indent="-342900" eaLnBrk="1" hangingPunct="1"/>
            <a:r>
              <a:rPr lang="zh-TW" altLang="en-US" smtClean="0"/>
              <a:t>將</a:t>
            </a:r>
            <a:r>
              <a:rPr lang="en-US" altLang="zh-TW" smtClean="0"/>
              <a:t> Ku </a:t>
            </a:r>
            <a:r>
              <a:rPr lang="zh-TW" altLang="en-US" smtClean="0"/>
              <a:t>送給認證機構，由認證機構對</a:t>
            </a:r>
            <a:r>
              <a:rPr lang="en-US" altLang="zh-TW" smtClean="0"/>
              <a:t> Ku </a:t>
            </a:r>
            <a:r>
              <a:rPr lang="zh-TW" altLang="en-US" smtClean="0"/>
              <a:t>進行簽章，將得到簽章資訊</a:t>
            </a:r>
            <a:r>
              <a:rPr lang="en-US" altLang="zh-TW" smtClean="0"/>
              <a:t> Sign(Ku)</a:t>
            </a:r>
          </a:p>
          <a:p>
            <a:pPr marL="342900" lvl="1" indent="-342900" eaLnBrk="1" hangingPunct="1"/>
            <a:r>
              <a:rPr lang="en-US" altLang="zh-TW" smtClean="0"/>
              <a:t>Google</a:t>
            </a:r>
            <a:r>
              <a:rPr lang="zh-TW" altLang="en-US" smtClean="0"/>
              <a:t>的網站上提供</a:t>
            </a:r>
            <a:r>
              <a:rPr lang="en-US" altLang="zh-TW" smtClean="0"/>
              <a:t> Ku + Sign(Ku)</a:t>
            </a:r>
          </a:p>
          <a:p>
            <a:pPr marL="342900" lvl="1" indent="-342900" eaLnBrk="1" hangingPunct="1"/>
            <a:r>
              <a:rPr lang="zh-TW" altLang="en-US" smtClean="0"/>
              <a:t>使用者可以用認證機構的公鑰，驗證</a:t>
            </a:r>
            <a:r>
              <a:rPr lang="en-US" altLang="zh-TW" smtClean="0"/>
              <a:t>Google</a:t>
            </a:r>
            <a:r>
              <a:rPr lang="zh-TW" altLang="en-US" smtClean="0"/>
              <a:t>的</a:t>
            </a:r>
            <a:r>
              <a:rPr lang="en-US" altLang="zh-TW" smtClean="0"/>
              <a:t> Ku</a:t>
            </a:r>
          </a:p>
        </p:txBody>
      </p:sp>
    </p:spTree>
    <p:extLst>
      <p:ext uri="{BB962C8B-B14F-4D97-AF65-F5344CB8AC3E}">
        <p14:creationId xmlns:p14="http://schemas.microsoft.com/office/powerpoint/2010/main" val="3266573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上一頁的例子有什麼問題？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如何知道認證機構的公鑰沒有問題？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大部份的作業系統或瀏覽器裡有</a:t>
            </a:r>
            <a:r>
              <a:rPr lang="zh-TW" altLang="en-US" dirty="0" smtClean="0">
                <a:solidFill>
                  <a:srgbClr val="FF0000"/>
                </a:solidFill>
              </a:rPr>
              <a:t>內建</a:t>
            </a:r>
            <a:r>
              <a:rPr lang="zh-TW" altLang="en-US" dirty="0" smtClean="0"/>
              <a:t>認證機構的公鑰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由認證機構來對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公鑰簽章通常是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需要付費的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以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為例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  <p:pic>
        <p:nvPicPr>
          <p:cNvPr id="593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05" y="2753925"/>
            <a:ext cx="3861628" cy="350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6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分散式的管理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不用付費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透過使用者之間，相互背書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也稱為</a:t>
            </a:r>
            <a:r>
              <a:rPr lang="en-US" altLang="zh-TW" smtClean="0"/>
              <a:t>Web of Trust</a:t>
            </a:r>
            <a:r>
              <a:rPr lang="zh-TW" altLang="en-US" smtClean="0"/>
              <a:t>，人與人之間的信賴關係網</a:t>
            </a:r>
            <a:endParaRPr lang="en-US" altLang="ja-JP" smtClean="0"/>
          </a:p>
          <a:p>
            <a:pPr eaLnBrk="1" hangingPunct="1"/>
            <a:r>
              <a:rPr lang="en-US" altLang="zh-TW" smtClean="0"/>
              <a:t>PGP</a:t>
            </a:r>
            <a:r>
              <a:rPr lang="zh-TW" altLang="en-US" smtClean="0"/>
              <a:t>常用這種方式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假設有甲、乙、丙三人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甲、乙互相信任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若丙的公鑰由乙來簽章</a:t>
            </a:r>
            <a:r>
              <a:rPr lang="en-US" altLang="zh-TW" smtClean="0"/>
              <a:t>(</a:t>
            </a:r>
            <a:r>
              <a:rPr lang="zh-TW" altLang="en-US" smtClean="0"/>
              <a:t>背書</a:t>
            </a:r>
            <a:r>
              <a:rPr lang="en-US" altLang="zh-TW" smtClean="0"/>
              <a:t>)</a:t>
            </a:r>
          </a:p>
          <a:p>
            <a:pPr lvl="1" eaLnBrk="1" hangingPunct="1"/>
            <a:r>
              <a:rPr lang="zh-TW" altLang="en-US" smtClean="0"/>
              <a:t>那麼甲就可以直接相信丙的公鑰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73445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分散式的管理</a:t>
            </a:r>
            <a:endParaRPr lang="en-US" altLang="zh-TW" dirty="0" smtClean="0">
              <a:solidFill>
                <a:schemeClr val="accent5"/>
              </a:solidFill>
            </a:endParaRP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小世界理論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透過六、七層的人際網路，可以認識全世界的人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只要互相信任的使用者夠多，就可以透過使用者背書的方式，驗證大多數的公開金鑰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若信賴網的含蓋範圍不夠大，可能會發生金鑰無法驗證的情況</a:t>
            </a:r>
          </a:p>
        </p:txBody>
      </p:sp>
    </p:spTree>
    <p:extLst>
      <p:ext uri="{BB962C8B-B14F-4D97-AF65-F5344CB8AC3E}">
        <p14:creationId xmlns:p14="http://schemas.microsoft.com/office/powerpoint/2010/main" val="1276706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8-4 </a:t>
            </a:r>
            <a:r>
              <a:rPr lang="zh-TW" altLang="en-US" smtClean="0"/>
              <a:t>系統可用性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資訊系統可以在需要的時候正確地存取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可用性降低的原因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系統本身的穩定度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硬體故障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軟體問題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來自外部的攻擊</a:t>
            </a:r>
          </a:p>
        </p:txBody>
      </p:sp>
    </p:spTree>
    <p:extLst>
      <p:ext uri="{BB962C8B-B14F-4D97-AF65-F5344CB8AC3E}">
        <p14:creationId xmlns:p14="http://schemas.microsoft.com/office/powerpoint/2010/main" val="4253048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提高系統可用性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高可用性，</a:t>
            </a:r>
            <a:r>
              <a:rPr lang="en-US" altLang="zh-TW" smtClean="0"/>
              <a:t>high availability</a:t>
            </a:r>
          </a:p>
          <a:p>
            <a:pPr eaLnBrk="1" hangingPunct="1"/>
            <a:r>
              <a:rPr lang="zh-TW" altLang="en-US" smtClean="0"/>
              <a:t>建置備援系統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以網路系統而言</a:t>
            </a:r>
            <a:r>
              <a:rPr lang="en-US" altLang="zh-TW" smtClean="0"/>
              <a:t> …</a:t>
            </a:r>
          </a:p>
          <a:p>
            <a:pPr lvl="1" eaLnBrk="1" hangingPunct="1"/>
            <a:r>
              <a:rPr lang="zh-TW" altLang="en-US" smtClean="0"/>
              <a:t>網路連線線路</a:t>
            </a:r>
            <a:r>
              <a:rPr lang="en-US" altLang="zh-TW" smtClean="0"/>
              <a:t> x 2</a:t>
            </a:r>
          </a:p>
          <a:p>
            <a:pPr lvl="1" eaLnBrk="1" hangingPunct="1"/>
            <a:r>
              <a:rPr lang="zh-TW" altLang="en-US" smtClean="0"/>
              <a:t>伺服器</a:t>
            </a:r>
            <a:r>
              <a:rPr lang="en-US" altLang="zh-TW" smtClean="0"/>
              <a:t> x 2</a:t>
            </a:r>
          </a:p>
          <a:p>
            <a:pPr lvl="1" eaLnBrk="1" hangingPunct="1"/>
            <a:r>
              <a:rPr lang="zh-TW" altLang="en-US" smtClean="0"/>
              <a:t>儲存設備</a:t>
            </a:r>
            <a:r>
              <a:rPr lang="en-US" altLang="zh-TW" smtClean="0"/>
              <a:t> x 2</a:t>
            </a:r>
          </a:p>
          <a:p>
            <a:pPr lvl="1" eaLnBrk="1" hangingPunct="1"/>
            <a:r>
              <a:rPr lang="zh-TW" altLang="en-US" smtClean="0"/>
              <a:t>故障偵測機制，常用的是「心跳機制」</a:t>
            </a:r>
            <a:r>
              <a:rPr lang="en-US" altLang="zh-TW" smtClean="0"/>
              <a:t>(heartbeat)</a:t>
            </a:r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548380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高可用性，以</a:t>
            </a:r>
            <a:r>
              <a:rPr lang="en-US" altLang="zh-TW" smtClean="0"/>
              <a:t>DRBD</a:t>
            </a:r>
            <a:r>
              <a:rPr lang="zh-TW" altLang="en-US" smtClean="0"/>
              <a:t>為例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2530475" cy="43529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儲存系統的高可用性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70" y="1692273"/>
            <a:ext cx="5490610" cy="50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77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8-5 </a:t>
            </a:r>
            <a:r>
              <a:rPr lang="zh-TW" altLang="en-US" smtClean="0"/>
              <a:t>網路攻擊</a:t>
            </a:r>
            <a:r>
              <a:rPr lang="en-US" altLang="ja-JP" smtClean="0"/>
              <a:t> </a:t>
            </a:r>
            <a:endParaRPr lang="zh-TW" altLang="en-US" smtClean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目的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取得未經授權的存取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中斷網路服務的正常運作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所謂的「駭客」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Hacker</a:t>
            </a:r>
            <a:r>
              <a:rPr lang="zh-TW" altLang="en-US" smtClean="0"/>
              <a:t>：廣義來說，指對某項技術專精的人士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不見得是壞人，有時還帶有稱讚的味道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Cracker</a:t>
            </a:r>
            <a:r>
              <a:rPr lang="zh-TW" altLang="en-US" smtClean="0"/>
              <a:t>：利用技術進行攻擊、破壞的人士</a:t>
            </a:r>
          </a:p>
        </p:txBody>
      </p:sp>
    </p:spTree>
    <p:extLst>
      <p:ext uri="{BB962C8B-B14F-4D97-AF65-F5344CB8AC3E}">
        <p14:creationId xmlns:p14="http://schemas.microsoft.com/office/powerpoint/2010/main" val="3315680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常見的網路攻擊</a:t>
            </a:r>
          </a:p>
        </p:txBody>
      </p:sp>
      <p:graphicFrame>
        <p:nvGraphicFramePr>
          <p:cNvPr id="5" name="資料庫圖表 4"/>
          <p:cNvGraphicFramePr/>
          <p:nvPr/>
        </p:nvGraphicFramePr>
        <p:xfrm>
          <a:off x="827584" y="1988840"/>
          <a:ext cx="7272808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09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阻斷服務攻擊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755650" y="1412875"/>
            <a:ext cx="8050213" cy="4968875"/>
          </a:xfrm>
        </p:spPr>
        <p:txBody>
          <a:bodyPr/>
          <a:lstStyle/>
          <a:p>
            <a:pPr eaLnBrk="1" hangingPunct="1"/>
            <a:r>
              <a:rPr lang="zh-TW" altLang="en-US" smtClean="0"/>
              <a:t>英文為</a:t>
            </a:r>
            <a:r>
              <a:rPr lang="en-US" altLang="zh-TW" smtClean="0"/>
              <a:t>denial of service</a:t>
            </a:r>
            <a:r>
              <a:rPr lang="zh-TW" altLang="en-US" smtClean="0"/>
              <a:t>，</a:t>
            </a:r>
            <a:r>
              <a:rPr lang="en-US" altLang="zh-TW" smtClean="0"/>
              <a:t>DoS</a:t>
            </a:r>
          </a:p>
          <a:p>
            <a:pPr eaLnBrk="1" hangingPunct="1"/>
            <a:r>
              <a:rPr lang="zh-TW" altLang="en-US" smtClean="0"/>
              <a:t>常見的方式為阻斷網路連線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攻擊者產生大量網路流量，耗盡目標的網路頻寬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產生大量的</a:t>
            </a:r>
            <a:r>
              <a:rPr lang="en-US" altLang="zh-TW" smtClean="0"/>
              <a:t>ping</a:t>
            </a:r>
            <a:r>
              <a:rPr lang="zh-TW" altLang="en-US" smtClean="0"/>
              <a:t>封包、</a:t>
            </a:r>
            <a:r>
              <a:rPr lang="en-US" altLang="zh-TW" smtClean="0"/>
              <a:t>TCP</a:t>
            </a:r>
            <a:r>
              <a:rPr lang="zh-TW" altLang="en-US" smtClean="0"/>
              <a:t>連線要求、或是</a:t>
            </a:r>
            <a:r>
              <a:rPr lang="en-US" altLang="zh-TW" smtClean="0"/>
              <a:t>UDP</a:t>
            </a:r>
            <a:r>
              <a:rPr lang="zh-TW" altLang="en-US" smtClean="0"/>
              <a:t>封包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分散式阻斷服務攻擊：</a:t>
            </a:r>
            <a:r>
              <a:rPr lang="en-US" altLang="zh-TW" smtClean="0"/>
              <a:t>distributed denial of service</a:t>
            </a:r>
            <a:r>
              <a:rPr lang="zh-TW" altLang="en-US" smtClean="0"/>
              <a:t>，</a:t>
            </a:r>
            <a:r>
              <a:rPr lang="en-US" altLang="zh-TW" smtClean="0"/>
              <a:t>DDoS</a:t>
            </a:r>
          </a:p>
          <a:p>
            <a:pPr lvl="1" eaLnBrk="1" hangingPunct="1"/>
            <a:r>
              <a:rPr lang="zh-TW" altLang="en-US" smtClean="0"/>
              <a:t>透過一大群機器進行阻斷服務攻擊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來自四面八方的機器，更難進行抵擋</a:t>
            </a:r>
          </a:p>
        </p:txBody>
      </p:sp>
    </p:spTree>
    <p:extLst>
      <p:ext uri="{BB962C8B-B14F-4D97-AF65-F5344CB8AC3E}">
        <p14:creationId xmlns:p14="http://schemas.microsoft.com/office/powerpoint/2010/main" val="189776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dirty="0" smtClean="0"/>
              <a:t>對稱式金鑰的加解密演算法</a:t>
            </a:r>
          </a:p>
        </p:txBody>
      </p:sp>
      <p:sp>
        <p:nvSpPr>
          <p:cNvPr id="14339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362950" cy="4137025"/>
          </a:xfrm>
        </p:spPr>
        <p:txBody>
          <a:bodyPr/>
          <a:lstStyle/>
          <a:p>
            <a:pPr eaLnBrk="1" hangingPunct="1"/>
            <a:r>
              <a:rPr lang="zh-TW" altLang="en-US" b="0" smtClean="0"/>
              <a:t>對稱式金鑰的加解密演算法在處理資料加密和解密時，是使用相同的密碼。在加密的過程中，我們常稱我們的原始資料為本文（</a:t>
            </a:r>
            <a:r>
              <a:rPr lang="en-US" altLang="zh-TW" b="0" smtClean="0"/>
              <a:t>plaintext</a:t>
            </a:r>
            <a:r>
              <a:rPr lang="zh-TW" altLang="en-US" b="0" smtClean="0"/>
              <a:t>），而加密出來的資料稱為密文（</a:t>
            </a:r>
            <a:r>
              <a:rPr lang="en-US" altLang="zh-TW" b="0" smtClean="0"/>
              <a:t>ciphertext</a:t>
            </a:r>
            <a:r>
              <a:rPr lang="zh-TW" altLang="en-US" b="0" smtClean="0"/>
              <a:t>）。</a:t>
            </a:r>
            <a:endParaRPr lang="en-US" altLang="zh-TW" b="0" smtClean="0"/>
          </a:p>
          <a:p>
            <a:pPr eaLnBrk="1" hangingPunct="1"/>
            <a:r>
              <a:rPr lang="zh-TW" altLang="en-US" b="0" smtClean="0"/>
              <a:t>加密的演算法要做的工作，就是將本文轉換為密文。</a:t>
            </a: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82" y="4374105"/>
            <a:ext cx="18097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28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>
          <a:xfrm>
            <a:off x="468313" y="845245"/>
            <a:ext cx="8229600" cy="91857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ping</a:t>
            </a:r>
            <a:r>
              <a:rPr lang="zh-TW" altLang="en-US" sz="3600" dirty="0" smtClean="0"/>
              <a:t>指令的執行結果。用</a:t>
            </a:r>
            <a:r>
              <a:rPr lang="en-US" altLang="zh-TW" sz="3600" dirty="0" smtClean="0"/>
              <a:t>ping</a:t>
            </a:r>
            <a:r>
              <a:rPr lang="zh-TW" altLang="en-US" sz="3600" dirty="0" smtClean="0"/>
              <a:t>指令探測本機</a:t>
            </a:r>
            <a:r>
              <a:rPr lang="en-US" altLang="zh-TW" sz="3600" dirty="0" smtClean="0"/>
              <a:t>IP 127.0.0.1</a:t>
            </a:r>
            <a:endParaRPr lang="zh-TW" altLang="en-US" sz="3600" dirty="0" smtClean="0"/>
          </a:p>
        </p:txBody>
      </p:sp>
      <p:pic>
        <p:nvPicPr>
          <p:cNvPr id="686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844675"/>
            <a:ext cx="6714920" cy="4394534"/>
          </a:xfrm>
          <a:noFill/>
        </p:spPr>
      </p:pic>
    </p:spTree>
    <p:extLst>
      <p:ext uri="{BB962C8B-B14F-4D97-AF65-F5344CB8AC3E}">
        <p14:creationId xmlns:p14="http://schemas.microsoft.com/office/powerpoint/2010/main" val="2122190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主機入侵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通常是利用系統上的漏洞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所以要常常更新系統，以確保系統沒有安全漏洞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入侵後可再嘗試取得系統操作權限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常見的「網頁置換」攻擊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駭客入侵網站後，將首頁換成指定的圖案</a:t>
            </a:r>
          </a:p>
        </p:txBody>
      </p:sp>
    </p:spTree>
    <p:extLst>
      <p:ext uri="{BB962C8B-B14F-4D97-AF65-F5344CB8AC3E}">
        <p14:creationId xmlns:p14="http://schemas.microsoft.com/office/powerpoint/2010/main" val="419962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>
          <a:xfrm>
            <a:off x="533426" y="785952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600" dirty="0" smtClean="0"/>
              <a:t>幾個網站「置換首頁」的範例畫面。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駭客們好像比較喜歡黑色底的介面呢！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193936">
            <a:off x="187325" y="2120900"/>
            <a:ext cx="3457575" cy="3381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3440113"/>
            <a:ext cx="2857500" cy="3228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2216150"/>
            <a:ext cx="1912938" cy="360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405537">
            <a:off x="7205663" y="2233613"/>
            <a:ext cx="1727200" cy="3684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046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主機入侵</a:t>
            </a:r>
            <a:r>
              <a:rPr lang="en-US" altLang="zh-TW" smtClean="0"/>
              <a:t> 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竊取主機內的各種資料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尤其是入侵大型商業網站、銀行網站、政府網站等</a:t>
            </a:r>
            <a:endParaRPr lang="en-US" altLang="ja-JP" smtClean="0"/>
          </a:p>
          <a:p>
            <a:pPr eaLnBrk="1" hangingPunct="1"/>
            <a:r>
              <a:rPr lang="zh-TW" altLang="en-US" smtClean="0"/>
              <a:t>建置「釣魚網站」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詐騙使用者的個人資訊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但，主機入侵技術也可以用在正途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檢測網路服務的漏洞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確保網路產品安全無虞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983759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電腦病毒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帶有惡意的程式碼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病毒：會不斷自我複製及感染其他檔案</a:t>
            </a:r>
          </a:p>
          <a:p>
            <a:pPr lvl="1" eaLnBrk="1" hangingPunct="1"/>
            <a:r>
              <a:rPr lang="zh-TW" altLang="en-US" smtClean="0"/>
              <a:t>蠕蟲：蠕蟲可以透過網路散播</a:t>
            </a:r>
          </a:p>
          <a:p>
            <a:pPr lvl="1" eaLnBrk="1" hangingPunct="1"/>
            <a:r>
              <a:rPr lang="zh-TW" altLang="en-US" smtClean="0"/>
              <a:t>特洛伊木馬程式：植入後門進而竊取資訊</a:t>
            </a:r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1810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巨集型病毒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隱藏在可夾帶巨集的文件檔案裡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如</a:t>
            </a:r>
            <a:r>
              <a:rPr lang="en-US" altLang="zh-TW" smtClean="0"/>
              <a:t>Office Word</a:t>
            </a:r>
            <a:r>
              <a:rPr lang="zh-TW" altLang="en-US" smtClean="0"/>
              <a:t>、</a:t>
            </a:r>
            <a:r>
              <a:rPr lang="en-US" altLang="zh-TW" smtClean="0"/>
              <a:t>Excel</a:t>
            </a:r>
            <a:r>
              <a:rPr lang="zh-TW" altLang="en-US" smtClean="0"/>
              <a:t>、</a:t>
            </a:r>
            <a:r>
              <a:rPr lang="en-US" altLang="zh-TW" smtClean="0"/>
              <a:t>Outlook</a:t>
            </a:r>
            <a:r>
              <a:rPr lang="zh-TW" altLang="en-US" smtClean="0"/>
              <a:t>等等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文件檔案開啟時，巨集一併被執行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2000</a:t>
            </a:r>
            <a:r>
              <a:rPr lang="zh-TW" altLang="en-US" smtClean="0"/>
              <a:t>年的「</a:t>
            </a:r>
            <a:r>
              <a:rPr lang="en-US" altLang="zh-TW" smtClean="0"/>
              <a:t>ILOVEYOU</a:t>
            </a:r>
            <a:r>
              <a:rPr lang="zh-TW" altLang="en-US" smtClean="0"/>
              <a:t>」病毒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使用者只要用</a:t>
            </a:r>
            <a:r>
              <a:rPr lang="en-US" altLang="zh-TW" smtClean="0"/>
              <a:t>Outlook</a:t>
            </a:r>
            <a:r>
              <a:rPr lang="zh-TW" altLang="en-US" smtClean="0"/>
              <a:t>收</a:t>
            </a:r>
            <a:r>
              <a:rPr lang="en-US" altLang="zh-TW" smtClean="0"/>
              <a:t>Email</a:t>
            </a:r>
            <a:r>
              <a:rPr lang="zh-TW" altLang="en-US" smtClean="0"/>
              <a:t>，一開始信件就中毒</a:t>
            </a:r>
          </a:p>
        </p:txBody>
      </p:sp>
    </p:spTree>
    <p:extLst>
      <p:ext uri="{BB962C8B-B14F-4D97-AF65-F5344CB8AC3E}">
        <p14:creationId xmlns:p14="http://schemas.microsoft.com/office/powerpoint/2010/main" val="224465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檔案型病毒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寄生在執行檔裡的惡意程式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執行檔被執行時，就觸發藏在裡面的病毒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有時會再嘗試感染其他正常的程式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不要使用來路不明的軟體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破解版、序號產生器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201298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蠕蟲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透過網路散播</a:t>
            </a:r>
          </a:p>
          <a:p>
            <a:pPr eaLnBrk="1" hangingPunct="1"/>
            <a:r>
              <a:rPr lang="en-US" altLang="zh-TW" smtClean="0"/>
              <a:t>2003</a:t>
            </a:r>
            <a:r>
              <a:rPr lang="zh-TW" altLang="en-US" smtClean="0"/>
              <a:t>年的</a:t>
            </a:r>
            <a:r>
              <a:rPr lang="en-US" altLang="zh-TW" smtClean="0"/>
              <a:t>Blaster</a:t>
            </a:r>
          </a:p>
          <a:p>
            <a:pPr marL="342900" lvl="1" indent="-342900" eaLnBrk="1" hangingPunct="1"/>
            <a:r>
              <a:rPr lang="zh-TW" altLang="en-US" smtClean="0"/>
              <a:t>透過「網路上的芳鄰」進行散佈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掃描網路上，安裝</a:t>
            </a:r>
            <a:r>
              <a:rPr lang="en-US" altLang="zh-TW" smtClean="0"/>
              <a:t>Windows</a:t>
            </a:r>
            <a:r>
              <a:rPr lang="zh-TW" altLang="en-US" smtClean="0"/>
              <a:t>作業系統的電腦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進行感染，然後重覆掃描和感染的動作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嚴重時，甚至影響區域網路運作</a:t>
            </a:r>
          </a:p>
        </p:txBody>
      </p:sp>
    </p:spTree>
    <p:extLst>
      <p:ext uri="{BB962C8B-B14F-4D97-AF65-F5344CB8AC3E}">
        <p14:creationId xmlns:p14="http://schemas.microsoft.com/office/powerpoint/2010/main" val="2278442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特洛伊木馬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植入後門進而竊取資訊</a:t>
            </a:r>
            <a:endParaRPr lang="en-US" altLang="zh-TW" smtClean="0"/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帳號、密碼、郵件等各種資料</a:t>
            </a:r>
          </a:p>
          <a:p>
            <a:pPr eaLnBrk="1" hangingPunct="1"/>
            <a:r>
              <a:rPr lang="zh-TW" altLang="en-US" smtClean="0"/>
              <a:t>除了竊取資料外，還可以遠端遙控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成為駭客的跳板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殭屍網路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駭客控制一大群木馬</a:t>
            </a:r>
            <a:endParaRPr lang="en-US" altLang="zh-TW" smtClean="0"/>
          </a:p>
          <a:p>
            <a:pPr marL="342900" lvl="1" indent="-342900" eaLnBrk="1" hangingPunct="1"/>
            <a:r>
              <a:rPr lang="zh-TW" altLang="en-US" smtClean="0"/>
              <a:t>發送垃圾郵件、發動分散式網路攻擊、進行網路釣魚等各種大規模的攻擊</a:t>
            </a:r>
          </a:p>
        </p:txBody>
      </p:sp>
    </p:spTree>
    <p:extLst>
      <p:ext uri="{BB962C8B-B14F-4D97-AF65-F5344CB8AC3E}">
        <p14:creationId xmlns:p14="http://schemas.microsoft.com/office/powerpoint/2010/main" val="3166022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網路監聽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網路上傳輸的資料若未加密，就可能遭到監聽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可取得使用者的帳號、密碼以及傳輸的資料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儘量使用安全的傳輸軟體</a:t>
            </a:r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997200"/>
            <a:ext cx="75247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99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對稱式密碼演算法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對稱式加密流程示意圖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76476"/>
            <a:ext cx="6300427" cy="38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66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 </a:t>
            </a:r>
            <a:r>
              <a:rPr lang="zh-TW" altLang="en-US" smtClean="0"/>
              <a:t>網路防護</a:t>
            </a:r>
          </a:p>
        </p:txBody>
      </p:sp>
      <p:graphicFrame>
        <p:nvGraphicFramePr>
          <p:cNvPr id="4" name="資料庫圖表 3"/>
          <p:cNvGraphicFramePr/>
          <p:nvPr/>
        </p:nvGraphicFramePr>
        <p:xfrm>
          <a:off x="1547664" y="1772816"/>
          <a:ext cx="6552728" cy="442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45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8-6-1 </a:t>
            </a:r>
            <a:r>
              <a:rPr lang="zh-TW" altLang="en-US" smtClean="0"/>
              <a:t>防毒軟體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選擇多樣，有付費版，也有免費版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防毒軟體的偵測方式</a:t>
            </a:r>
          </a:p>
          <a:p>
            <a:pPr lvl="1" eaLnBrk="1" hangingPunct="1"/>
            <a:r>
              <a:rPr lang="zh-TW" altLang="en-US" smtClean="0"/>
              <a:t>病毒的定義檔</a:t>
            </a:r>
          </a:p>
          <a:p>
            <a:pPr lvl="1" eaLnBrk="1" hangingPunct="1"/>
            <a:r>
              <a:rPr lang="zh-TW" altLang="en-US" smtClean="0"/>
              <a:t>「啟發式」的偵測方式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使用防毒軟體之後並非一勞永逸，而是需要正確的使用習慣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定期修補作業系統的漏洞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不要使用來路不明的程式</a:t>
            </a:r>
          </a:p>
          <a:p>
            <a:pPr lvl="1"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3506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防毒軟體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病毒很常見，甚至連作業系統都內建防毒軟體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圖為</a:t>
            </a:r>
            <a:r>
              <a:rPr lang="en-US" altLang="zh-TW" smtClean="0"/>
              <a:t>Windows</a:t>
            </a:r>
            <a:r>
              <a:rPr lang="zh-TW" altLang="en-US" smtClean="0"/>
              <a:t>內建的</a:t>
            </a:r>
            <a:r>
              <a:rPr lang="en-US" altLang="zh-TW" smtClean="0"/>
              <a:t>Windows Defender</a:t>
            </a:r>
          </a:p>
        </p:txBody>
      </p:sp>
      <p:pic>
        <p:nvPicPr>
          <p:cNvPr id="809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62263"/>
            <a:ext cx="5370512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059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偵測病毒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使用病毒定義檔進行偵測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將病毒樣本的特徵碼字串取出來，建立資料庫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透過字串比對，找出病毒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要定義更新，確保可以偵測出最新的病毒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「啟發式」的偵測方式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依據病毒的「行為模式」，如修改系統檔案、修改其他執行檔等等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目標：高偵測率、低誤判率、低漏判率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750442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b="1" dirty="0" smtClean="0"/>
              <a:t>SSL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>TLS</a:t>
            </a:r>
            <a:endParaRPr lang="zh-TW" altLang="en-US" dirty="0" smtClean="0"/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網路上常用的安全傳輸協定是</a:t>
            </a:r>
            <a:r>
              <a:rPr lang="en-US" altLang="zh-TW" smtClean="0"/>
              <a:t>SSL</a:t>
            </a:r>
            <a:r>
              <a:rPr lang="zh-TW" altLang="en-US" smtClean="0"/>
              <a:t>以及</a:t>
            </a:r>
            <a:r>
              <a:rPr lang="en-US" altLang="zh-TW" smtClean="0"/>
              <a:t>TLS</a:t>
            </a:r>
          </a:p>
          <a:p>
            <a:pPr eaLnBrk="1" hangingPunct="1"/>
            <a:r>
              <a:rPr lang="en-US" altLang="zh-TW" smtClean="0"/>
              <a:t>SSL</a:t>
            </a:r>
            <a:r>
              <a:rPr lang="zh-TW" altLang="en-US" smtClean="0"/>
              <a:t>於</a:t>
            </a:r>
            <a:r>
              <a:rPr lang="en-US" altLang="zh-TW" smtClean="0"/>
              <a:t>1995</a:t>
            </a:r>
            <a:r>
              <a:rPr lang="zh-TW" altLang="en-US" smtClean="0"/>
              <a:t>年被提出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TLS</a:t>
            </a:r>
            <a:r>
              <a:rPr lang="zh-TW" altLang="en-US" smtClean="0"/>
              <a:t>則於</a:t>
            </a:r>
            <a:r>
              <a:rPr lang="en-US" altLang="zh-TW" smtClean="0"/>
              <a:t>1999</a:t>
            </a:r>
            <a:r>
              <a:rPr lang="zh-TW" altLang="en-US" smtClean="0"/>
              <a:t>年被提出，是</a:t>
            </a:r>
            <a:r>
              <a:rPr lang="en-US" altLang="zh-TW" smtClean="0"/>
              <a:t>SSL</a:t>
            </a:r>
            <a:r>
              <a:rPr lang="zh-TW" altLang="en-US" smtClean="0"/>
              <a:t>的後繼者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提供應用層協定一個透通</a:t>
            </a:r>
            <a:r>
              <a:rPr lang="en-US" altLang="zh-TW" smtClean="0"/>
              <a:t>(transparent)</a:t>
            </a:r>
            <a:r>
              <a:rPr lang="zh-TW" altLang="en-US" smtClean="0"/>
              <a:t>的加密連線保護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應用層協定可以不用修改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SSL/TLS</a:t>
            </a:r>
            <a:r>
              <a:rPr lang="zh-TW" altLang="en-US" smtClean="0"/>
              <a:t>安全連線建立後，應用層協定可在受保護的連線內進行資料傳輸</a:t>
            </a:r>
          </a:p>
        </p:txBody>
      </p:sp>
    </p:spTree>
    <p:extLst>
      <p:ext uri="{BB962C8B-B14F-4D97-AF65-F5344CB8AC3E}">
        <p14:creationId xmlns:p14="http://schemas.microsoft.com/office/powerpoint/2010/main" val="1182048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SSL/TLS</a:t>
            </a:r>
            <a:r>
              <a:rPr lang="zh-TW" altLang="en-US" smtClean="0"/>
              <a:t>連線示意圖</a:t>
            </a:r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41439"/>
            <a:ext cx="6418457" cy="48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81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</a:t>
            </a:r>
            <a:r>
              <a:rPr lang="en-US" altLang="zh-TW" smtClean="0"/>
              <a:t>SSL/TLS</a:t>
            </a:r>
            <a:r>
              <a:rPr lang="zh-TW" altLang="en-US" smtClean="0"/>
              <a:t>應用服務</a:t>
            </a:r>
          </a:p>
        </p:txBody>
      </p:sp>
      <p:sp>
        <p:nvSpPr>
          <p:cNvPr id="84995" name="Content Placeholder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安全的網頁瀏覽</a:t>
            </a:r>
            <a:r>
              <a:rPr lang="en-US" altLang="zh-TW" smtClean="0"/>
              <a:t> HTTPS</a:t>
            </a:r>
          </a:p>
          <a:p>
            <a:pPr eaLnBrk="1" hangingPunct="1"/>
            <a:r>
              <a:rPr lang="zh-TW" altLang="en-US" smtClean="0"/>
              <a:t>安全的寄電子郵件</a:t>
            </a:r>
            <a:r>
              <a:rPr lang="en-US" altLang="zh-TW" smtClean="0"/>
              <a:t> SMTPS</a:t>
            </a:r>
          </a:p>
          <a:p>
            <a:pPr eaLnBrk="1" hangingPunct="1"/>
            <a:r>
              <a:rPr lang="zh-TW" altLang="en-US" smtClean="0"/>
              <a:t>安全的下載電子郵件</a:t>
            </a:r>
            <a:r>
              <a:rPr lang="en-US" altLang="zh-TW" smtClean="0"/>
              <a:t> POP3S/IMAPS</a:t>
            </a:r>
          </a:p>
          <a:p>
            <a:pPr eaLnBrk="1" hangingPunct="1"/>
            <a:r>
              <a:rPr lang="zh-TW" altLang="en-US" smtClean="0"/>
              <a:t>建立安全連線時，同樣需要檢查公鑰是否正確無誤</a:t>
            </a:r>
          </a:p>
        </p:txBody>
      </p:sp>
    </p:spTree>
    <p:extLst>
      <p:ext uri="{BB962C8B-B14F-4D97-AF65-F5344CB8AC3E}">
        <p14:creationId xmlns:p14="http://schemas.microsoft.com/office/powerpoint/2010/main" val="4273219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防火牆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避免網路型的攻擊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防火牆上可設定封包過濾規則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使用規則比對封包，以按照相對應的動作處理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允許封包通過、丟棄封包，或是修改封包內容等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過濾規格可針對</a:t>
            </a:r>
            <a:r>
              <a:rPr lang="en-US" altLang="zh-TW" smtClean="0"/>
              <a:t>OSI</a:t>
            </a:r>
            <a:r>
              <a:rPr lang="zh-TW" altLang="en-US" smtClean="0"/>
              <a:t>協定的各層設定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防火牆通常置於區域網路連往廣域網路的位置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防火牆的規則大多從</a:t>
            </a:r>
            <a:r>
              <a:rPr lang="en-US" altLang="zh-TW" smtClean="0"/>
              <a:t>OSI</a:t>
            </a:r>
            <a:r>
              <a:rPr lang="zh-TW" altLang="en-US" smtClean="0"/>
              <a:t>的第二層到第四層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746" y="889000"/>
            <a:ext cx="21526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22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防火牆的分區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en-US" altLang="zh-TW" smtClean="0"/>
              <a:t>WAN</a:t>
            </a:r>
          </a:p>
          <a:p>
            <a:pPr lvl="1" eaLnBrk="1" hangingPunct="1"/>
            <a:r>
              <a:rPr lang="zh-TW" altLang="en-US" smtClean="0"/>
              <a:t>廣域網路，用以連接外部網路</a:t>
            </a:r>
            <a:endParaRPr lang="en-US" altLang="ja-JP" smtClean="0"/>
          </a:p>
          <a:p>
            <a:pPr eaLnBrk="1" hangingPunct="1"/>
            <a:r>
              <a:rPr lang="en-US" altLang="zh-TW" smtClean="0"/>
              <a:t>LAN</a:t>
            </a:r>
          </a:p>
          <a:p>
            <a:pPr lvl="1" eaLnBrk="1" hangingPunct="1"/>
            <a:r>
              <a:rPr lang="zh-TW" altLang="en-US" smtClean="0"/>
              <a:t>區域網路，用以連接內部網路，即受保護的使用者</a:t>
            </a:r>
            <a:endParaRPr lang="en-US" altLang="ja-JP" smtClean="0"/>
          </a:p>
          <a:p>
            <a:pPr eaLnBrk="1" hangingPunct="1"/>
            <a:r>
              <a:rPr lang="en-US" altLang="zh-TW" smtClean="0"/>
              <a:t>DMZ</a:t>
            </a:r>
          </a:p>
          <a:p>
            <a:pPr lvl="1" eaLnBrk="1" hangingPunct="1"/>
            <a:r>
              <a:rPr lang="zh-TW" altLang="en-US" smtClean="0"/>
              <a:t>非軍事區</a:t>
            </a:r>
            <a:r>
              <a:rPr lang="en-US" altLang="zh-TW" smtClean="0"/>
              <a:t> (demilitarized zone)</a:t>
            </a:r>
          </a:p>
          <a:p>
            <a:pPr lvl="1" eaLnBrk="1" hangingPunct="1"/>
            <a:r>
              <a:rPr lang="zh-TW" altLang="en-US" smtClean="0"/>
              <a:t>通常放置會對外服務的伺服器</a:t>
            </a:r>
          </a:p>
        </p:txBody>
      </p:sp>
    </p:spTree>
    <p:extLst>
      <p:ext uri="{BB962C8B-B14F-4D97-AF65-F5344CB8AC3E}">
        <p14:creationId xmlns:p14="http://schemas.microsoft.com/office/powerpoint/2010/main" val="13437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非軍事區的目的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通常放置會對外服務的伺服器</a:t>
            </a:r>
            <a:endParaRPr lang="en-US" altLang="ja-JP" smtClean="0"/>
          </a:p>
          <a:p>
            <a:pPr eaLnBrk="1" hangingPunct="1"/>
            <a:r>
              <a:rPr lang="zh-TW" altLang="en-US" smtClean="0"/>
              <a:t>外部的使用者可以連線到這一區的伺服器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但這些伺服器不一定是安全的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萬一伺服器有漏泂被入侵成功了，避免駭客透過被攻陷的伺服器進入區域網路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可以達到隔離的效果</a:t>
            </a:r>
          </a:p>
        </p:txBody>
      </p:sp>
    </p:spTree>
    <p:extLst>
      <p:ext uri="{BB962C8B-B14F-4D97-AF65-F5344CB8AC3E}">
        <p14:creationId xmlns:p14="http://schemas.microsoft.com/office/powerpoint/2010/main" val="2686883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範例一：位移法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假設加密時將每個英文文字</a:t>
            </a:r>
            <a:r>
              <a:rPr lang="zh-TW" altLang="en-US" dirty="0" smtClean="0">
                <a:solidFill>
                  <a:srgbClr val="FF0000"/>
                </a:solidFill>
              </a:rPr>
              <a:t>往前移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zh-TW" altLang="en-US" dirty="0" smtClean="0">
                <a:solidFill>
                  <a:srgbClr val="FF0000"/>
                </a:solidFill>
              </a:rPr>
              <a:t>位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hangingPunct="1"/>
            <a:r>
              <a:rPr lang="zh-TW" altLang="en-US" dirty="0" smtClean="0"/>
              <a:t>凱撤加密法 </a:t>
            </a:r>
            <a:r>
              <a:rPr lang="en-US" altLang="zh-TW" dirty="0" smtClean="0"/>
              <a:t>(N=3)</a:t>
            </a:r>
            <a:r>
              <a:rPr lang="zh-TW" altLang="en-US" dirty="0" smtClean="0"/>
              <a:t>：</a:t>
            </a:r>
            <a:r>
              <a:rPr lang="en-US" altLang="zh-TW" dirty="0" smtClean="0"/>
              <a:t>E</a:t>
            </a:r>
            <a:r>
              <a:rPr lang="zh-TW" altLang="en-US" dirty="0"/>
              <a:t> → 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</a:t>
            </a:r>
            <a:r>
              <a:rPr lang="zh-TW" altLang="en-US" dirty="0"/>
              <a:t> → 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→</a:t>
            </a:r>
            <a:r>
              <a:rPr lang="en-US" altLang="zh-TW" dirty="0" smtClean="0"/>
              <a:t>Z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…</a:t>
            </a:r>
          </a:p>
          <a:p>
            <a:pPr eaLnBrk="1" hangingPunct="1"/>
            <a:r>
              <a:rPr lang="zh-TW" altLang="en-US" dirty="0" smtClean="0"/>
              <a:t>輸入本文：「</a:t>
            </a:r>
            <a:r>
              <a:rPr lang="en-US" altLang="zh-TW" dirty="0" smtClean="0"/>
              <a:t>ATTACK AT DAWN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輸出密文：「</a:t>
            </a:r>
            <a:r>
              <a:rPr lang="en-US" altLang="zh-TW" dirty="0" smtClean="0"/>
              <a:t>XQQXZH XQ AXTK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解密時，則改</a:t>
            </a:r>
            <a:r>
              <a:rPr lang="zh-TW" altLang="en-US" dirty="0" smtClean="0">
                <a:solidFill>
                  <a:srgbClr val="0000FF"/>
                </a:solidFill>
              </a:rPr>
              <a:t>往後移</a:t>
            </a:r>
            <a:r>
              <a:rPr lang="en-US" altLang="zh-TW" dirty="0" smtClean="0">
                <a:solidFill>
                  <a:srgbClr val="0000FF"/>
                </a:solidFill>
              </a:rPr>
              <a:t>N</a:t>
            </a:r>
            <a:r>
              <a:rPr lang="zh-TW" altLang="en-US" dirty="0" smtClean="0">
                <a:solidFill>
                  <a:srgbClr val="0000FF"/>
                </a:solidFill>
              </a:rPr>
              <a:t>位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8" y="4508655"/>
            <a:ext cx="8674789" cy="14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防火牆與入侵偵測系統示意圖</a:t>
            </a:r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1484313"/>
            <a:ext cx="6075725" cy="457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78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常見的基本防火牆規則</a:t>
            </a:r>
          </a:p>
        </p:txBody>
      </p:sp>
      <p:sp>
        <p:nvSpPr>
          <p:cNvPr id="90115" name="Content Placeholder 3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zh-TW" altLang="en-US" sz="2400" b="0" smtClean="0"/>
              <a:t>假設每一個封包圴由規則編號小至大依序比對</a:t>
            </a:r>
            <a:endParaRPr lang="en-US" altLang="zh-TW" sz="2400" b="0" smtClean="0"/>
          </a:p>
          <a:p>
            <a:pPr eaLnBrk="1" hangingPunct="1"/>
            <a:r>
              <a:rPr lang="zh-TW" altLang="en-US" sz="2400" b="0" smtClean="0"/>
              <a:t>比對符合的規則即執行，並乎略後面的規則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z="2400" b="0" smtClean="0"/>
              <a:t>允許</a:t>
            </a:r>
            <a:r>
              <a:rPr lang="en-US" altLang="zh-TW" sz="2400" b="0" smtClean="0"/>
              <a:t>LAN </a:t>
            </a:r>
            <a:r>
              <a:rPr lang="zh-TW" altLang="en-US" sz="2400" b="0" smtClean="0"/>
              <a:t>的主機透過任何協定建立新連線至任意位置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z="2400" b="0" smtClean="0"/>
              <a:t>允許</a:t>
            </a:r>
            <a:r>
              <a:rPr lang="en-US" altLang="zh-TW" sz="2400" b="0" smtClean="0"/>
              <a:t>DMZ </a:t>
            </a:r>
            <a:r>
              <a:rPr lang="zh-TW" altLang="en-US" sz="2400" b="0" smtClean="0"/>
              <a:t>的主機透過任何協定建立新連線至</a:t>
            </a:r>
            <a:r>
              <a:rPr lang="en-US" altLang="zh-TW" sz="2400" b="0" smtClean="0"/>
              <a:t>WAN</a:t>
            </a:r>
            <a:endParaRPr lang="zh-TW" altLang="en-US" sz="2400" b="0" smtClean="0"/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z="2400" b="0" smtClean="0"/>
              <a:t>允許</a:t>
            </a:r>
            <a:r>
              <a:rPr lang="en-US" altLang="zh-TW" sz="2400" b="0" smtClean="0"/>
              <a:t>WAN</a:t>
            </a:r>
            <a:r>
              <a:rPr lang="zh-TW" altLang="en-US" sz="2400" b="0" smtClean="0"/>
              <a:t>的主機透過</a:t>
            </a:r>
            <a:r>
              <a:rPr lang="en-US" altLang="zh-TW" sz="2400" b="0" smtClean="0"/>
              <a:t>TCP</a:t>
            </a:r>
            <a:r>
              <a:rPr lang="zh-TW" altLang="en-US" sz="2400" b="0" smtClean="0"/>
              <a:t>連接埠</a:t>
            </a:r>
            <a:r>
              <a:rPr lang="en-US" altLang="zh-TW" sz="2400" b="0" smtClean="0"/>
              <a:t>80 </a:t>
            </a:r>
            <a:r>
              <a:rPr lang="zh-TW" altLang="en-US" sz="2400" b="0" smtClean="0"/>
              <a:t>建立新連線至</a:t>
            </a:r>
            <a:r>
              <a:rPr lang="en-US" altLang="zh-TW" sz="2400" b="0" smtClean="0"/>
              <a:t>DMZ</a:t>
            </a:r>
            <a:r>
              <a:rPr lang="zh-TW" altLang="en-US" sz="2400" b="0" smtClean="0"/>
              <a:t>（瀏覽網頁）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z="2400" b="0" smtClean="0"/>
              <a:t>允許所有已建立的連線通過防火牆</a:t>
            </a:r>
          </a:p>
          <a:p>
            <a:pPr eaLnBrk="1" hangingPunct="1">
              <a:buFont typeface="Times New Roman" pitchFamily="18" charset="0"/>
              <a:buAutoNum type="arabicPeriod"/>
            </a:pPr>
            <a:r>
              <a:rPr lang="zh-TW" altLang="en-US" sz="2400" b="0" smtClean="0"/>
              <a:t>禁止其他未定義的所有網路連線</a:t>
            </a:r>
          </a:p>
        </p:txBody>
      </p:sp>
    </p:spTree>
    <p:extLst>
      <p:ext uri="{BB962C8B-B14F-4D97-AF65-F5344CB8AC3E}">
        <p14:creationId xmlns:p14="http://schemas.microsoft.com/office/powerpoint/2010/main" val="3624870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入侵偵測系統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提供更完整的封包檢測功能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從</a:t>
            </a:r>
            <a:r>
              <a:rPr lang="en-US" altLang="zh-TW" smtClean="0"/>
              <a:t>OSI</a:t>
            </a:r>
            <a:r>
              <a:rPr lang="zh-TW" altLang="en-US" smtClean="0"/>
              <a:t>第二層到第七層都可以檢測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因此檢測時間較長、效率較差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通常只用被動的方式進行檢測，不會攔截封包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可紀錄偵測到的入侵事件，並通知網路管理人員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入侵偵測系統擺放的位置非常有彈性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防火牆前：可監測到所有可能的攻擊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防火牆後：可監測到穿過防火牆的攻擊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8603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入侵偵測系統的偵測方式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類似掃毒軟體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可使用特徵碼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如，紀錄應用層的攻擊行為特徵碼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或是使用「啟發式」的規則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如，統計特定主機發送封包的頻率、觀察主機是否存取列於黑名單的網站等等</a:t>
            </a:r>
          </a:p>
          <a:p>
            <a:pPr eaLnBrk="1" hangingPunct="1"/>
            <a:r>
              <a:rPr lang="zh-TW" altLang="en-US" smtClean="0"/>
              <a:t>同樣也有偵測率、誤判率、漏判率的問題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020196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8-6-4 </a:t>
            </a:r>
            <a:r>
              <a:rPr lang="zh-TW" altLang="en-US" smtClean="0"/>
              <a:t>無線網路安全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無線網路愈來愈普及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無線網路更容易被監聽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無線網路的安全主要透過加密和認證來保護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一般的做法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SSID – </a:t>
            </a:r>
            <a:r>
              <a:rPr lang="zh-TW" altLang="en-US" smtClean="0"/>
              <a:t>用來識別無線網路存取點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密碼加密</a:t>
            </a:r>
            <a:r>
              <a:rPr lang="en-US" altLang="zh-TW" smtClean="0"/>
              <a:t> – </a:t>
            </a:r>
            <a:r>
              <a:rPr lang="zh-TW" altLang="en-US" smtClean="0"/>
              <a:t>確保資料傳輸的過程中不會被監聽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帳號認證</a:t>
            </a:r>
            <a:r>
              <a:rPr lang="en-US" altLang="zh-TW" smtClean="0"/>
              <a:t> – </a:t>
            </a:r>
            <a:r>
              <a:rPr lang="zh-TW" altLang="en-US" smtClean="0"/>
              <a:t>通常只有企業無線網路採用</a:t>
            </a:r>
          </a:p>
        </p:txBody>
      </p:sp>
      <p:pic>
        <p:nvPicPr>
          <p:cNvPr id="9318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836613"/>
            <a:ext cx="22685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55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基本的保護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隱藏</a:t>
            </a:r>
            <a:r>
              <a:rPr lang="en-US" altLang="zh-TW" smtClean="0"/>
              <a:t>SSID</a:t>
            </a:r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只有知道</a:t>
            </a:r>
            <a:r>
              <a:rPr lang="en-US" altLang="zh-TW" smtClean="0"/>
              <a:t>SSID</a:t>
            </a:r>
            <a:r>
              <a:rPr lang="zh-TW" altLang="en-US" smtClean="0"/>
              <a:t>的使用者可以連接</a:t>
            </a:r>
            <a:endParaRPr lang="en-US" altLang="zh-TW" smtClean="0"/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但仍有機會透過無線監聽的方式取得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利用無線網路卡的網路卡卡號過濾</a:t>
            </a:r>
            <a:endParaRPr lang="en-US" altLang="zh-TW" smtClean="0"/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可設定存取點僅允許特定的卡號連線</a:t>
            </a:r>
            <a:endParaRPr lang="en-US" altLang="zh-TW" smtClean="0"/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非常有效的方式，但使用前需要先進行設定</a:t>
            </a:r>
            <a:endParaRPr lang="en-US" altLang="zh-TW" smtClean="0"/>
          </a:p>
          <a:p>
            <a:pPr marL="742950" lvl="2" indent="-342900" eaLnBrk="1" hangingPunct="1">
              <a:buSzPct val="90000"/>
            </a:pPr>
            <a:r>
              <a:rPr lang="zh-TW" altLang="en-US" smtClean="0"/>
              <a:t>卡號也可能被盜用</a:t>
            </a:r>
            <a:endParaRPr lang="en-US" altLang="zh-TW" smtClean="0"/>
          </a:p>
          <a:p>
            <a:pPr marL="342900" lvl="1" indent="-342900" eaLnBrk="1" hangingPunct="1">
              <a:buSzPct val="90000"/>
            </a:pPr>
            <a:r>
              <a:rPr lang="zh-TW" altLang="en-US" smtClean="0"/>
              <a:t>一定要使用強度夠強的加密方式</a:t>
            </a:r>
            <a:endParaRPr lang="en-US" altLang="ja-JP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81902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無線網路的認證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一般家用的存取點，通常只會設定加密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目前最新的標準</a:t>
            </a:r>
            <a:r>
              <a:rPr lang="en-US" altLang="zh-TW" smtClean="0"/>
              <a:t>WPA2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企業用的存取點，還會要求使用者輸入帳號密碼後，才可上網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常見的做法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先連上特定網頁，輸入帳號密碼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或是，透過</a:t>
            </a:r>
            <a:r>
              <a:rPr lang="en-US" altLang="zh-TW" smtClean="0"/>
              <a:t>802.1X</a:t>
            </a:r>
            <a:r>
              <a:rPr lang="zh-TW" altLang="en-US" smtClean="0"/>
              <a:t>協定，進行帳號密碼認證</a:t>
            </a:r>
          </a:p>
        </p:txBody>
      </p:sp>
    </p:spTree>
    <p:extLst>
      <p:ext uri="{BB962C8B-B14F-4D97-AF65-F5344CB8AC3E}">
        <p14:creationId xmlns:p14="http://schemas.microsoft.com/office/powerpoint/2010/main" val="4199937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相關標準整理</a:t>
            </a:r>
          </a:p>
        </p:txBody>
      </p:sp>
      <p:sp>
        <p:nvSpPr>
          <p:cNvPr id="96259" name="內容版面配置區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626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025"/>
            <a:ext cx="91440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11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b="1" smtClean="0"/>
              <a:t>8-7 </a:t>
            </a:r>
            <a:r>
              <a:rPr lang="zh-TW" altLang="en-US" b="1" smtClean="0"/>
              <a:t>資訊倫理</a:t>
            </a:r>
            <a:endParaRPr lang="zh-TW" altLang="en-US" smtClean="0"/>
          </a:p>
        </p:txBody>
      </p:sp>
      <p:sp>
        <p:nvSpPr>
          <p:cNvPr id="94211" name="內容版面配置區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資訊隱私權</a:t>
            </a:r>
          </a:p>
          <a:p>
            <a:pPr lvl="1" eaLnBrk="1" hangingPunct="1">
              <a:defRPr/>
            </a:pPr>
            <a:r>
              <a:rPr lang="zh-TW" altLang="en-US" dirty="0" smtClean="0"/>
              <a:t>網路的便利使得資訊的交換與流通十分容易，因此必須規範個人擁有隱私的權利及防止侵犯別人隱私，以確保資訊在傳播過程中能保護個人隱私而不受侵犯。</a:t>
            </a:r>
          </a:p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資訊正確權</a:t>
            </a:r>
          </a:p>
          <a:p>
            <a:pPr lvl="1" eaLnBrk="1" hangingPunct="1">
              <a:defRPr/>
            </a:pPr>
            <a:r>
              <a:rPr lang="zh-TW" altLang="en-US" dirty="0" smtClean="0"/>
              <a:t>網路上的資訊垂手可得，難以分辨這些資訊是否正確，因此資訊提供者需負起確保提供正確資訊的責任，而資訊使用者則擁有使用正確資訊的權利。</a:t>
            </a:r>
          </a:p>
        </p:txBody>
      </p:sp>
    </p:spTree>
    <p:extLst>
      <p:ext uri="{BB962C8B-B14F-4D97-AF65-F5344CB8AC3E}">
        <p14:creationId xmlns:p14="http://schemas.microsoft.com/office/powerpoint/2010/main" val="374880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b="1" smtClean="0"/>
              <a:t>8-7 </a:t>
            </a:r>
            <a:r>
              <a:rPr lang="zh-TW" altLang="en-US" b="1" smtClean="0"/>
              <a:t>資訊倫理</a:t>
            </a:r>
            <a:endParaRPr lang="zh-TW" altLang="en-US" smtClean="0"/>
          </a:p>
        </p:txBody>
      </p:sp>
      <p:sp>
        <p:nvSpPr>
          <p:cNvPr id="95235" name="內容版面配置區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資訊財產權</a:t>
            </a:r>
          </a:p>
          <a:p>
            <a:pPr lvl="1" eaLnBrk="1" hangingPunct="1">
              <a:defRPr/>
            </a:pPr>
            <a:r>
              <a:rPr lang="zh-TW" altLang="en-US" dirty="0" smtClean="0"/>
              <a:t>資訊的再製和分享他人成果是相當容易的，所以應維護資訊或軟體製造者之所有權，並立法規範不法盜用者之法律責任，以保護他人的智慧成果。</a:t>
            </a:r>
          </a:p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資訊存取權</a:t>
            </a:r>
          </a:p>
          <a:p>
            <a:pPr lvl="1" eaLnBrk="1" hangingPunct="1">
              <a:defRPr/>
            </a:pPr>
            <a:r>
              <a:rPr lang="zh-TW" altLang="en-US" dirty="0" smtClean="0"/>
              <a:t>是指每個人都可以擁有以合法管道存取資訊的權利。例如：合法付費下載電子書閱讀；依創用</a:t>
            </a:r>
            <a:r>
              <a:rPr lang="en-US" altLang="zh-TW" dirty="0" smtClean="0"/>
              <a:t>CC</a:t>
            </a:r>
            <a:r>
              <a:rPr lang="zh-TW" altLang="en-US" dirty="0" smtClean="0"/>
              <a:t>授權標章原則，合法且合理使用他人作品等。</a:t>
            </a:r>
          </a:p>
          <a:p>
            <a:pPr eaLnBrk="1" hangingPunct="1">
              <a:defRPr/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84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範例二：查表法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假設密碼為一個對照表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加密時查表</a:t>
            </a:r>
            <a:r>
              <a:rPr lang="en-US" altLang="zh-TW" dirty="0" smtClean="0"/>
              <a:t> (</a:t>
            </a:r>
            <a:r>
              <a:rPr lang="zh-TW" altLang="en-US" dirty="0" smtClean="0"/>
              <a:t>本文</a:t>
            </a:r>
            <a:r>
              <a:rPr lang="en-US" altLang="zh-TW" dirty="0" smtClean="0"/>
              <a:t>→</a:t>
            </a:r>
            <a:r>
              <a:rPr lang="zh-TW" altLang="en-US" dirty="0" smtClean="0"/>
              <a:t>密文</a:t>
            </a:r>
            <a:r>
              <a:rPr lang="en-US" altLang="zh-TW" dirty="0" smtClean="0"/>
              <a:t>)</a:t>
            </a:r>
          </a:p>
          <a:p>
            <a:pPr eaLnBrk="1" hangingPunct="1"/>
            <a:r>
              <a:rPr lang="zh-TW" altLang="en-US" dirty="0" smtClean="0"/>
              <a:t>輸入本文：「</a:t>
            </a:r>
            <a:r>
              <a:rPr lang="en-US" altLang="zh-TW" dirty="0" smtClean="0"/>
              <a:t>hi, this is </a:t>
            </a:r>
            <a:r>
              <a:rPr lang="en-US" altLang="zh-TW" dirty="0" err="1" smtClean="0"/>
              <a:t>alice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輸出密文：「</a:t>
            </a:r>
            <a:r>
              <a:rPr lang="en-US" altLang="zh-TW" dirty="0" err="1" smtClean="0"/>
              <a:t>fy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ofye</a:t>
            </a:r>
            <a:r>
              <a:rPr lang="en-US" altLang="zh-TW" dirty="0" smtClean="0"/>
              <a:t> ye </a:t>
            </a:r>
            <a:r>
              <a:rPr lang="en-US" altLang="zh-TW" dirty="0" err="1" smtClean="0"/>
              <a:t>tiysq</a:t>
            </a:r>
            <a:r>
              <a:rPr lang="en-US" altLang="zh-TW" dirty="0" smtClean="0"/>
              <a:t>.</a:t>
            </a:r>
            <a:r>
              <a:rPr lang="zh-TW" altLang="en-US" dirty="0" smtClean="0"/>
              <a:t>」</a:t>
            </a:r>
            <a:endParaRPr lang="en-US" altLang="zh-TW" dirty="0" smtClean="0"/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9700"/>
            <a:ext cx="91440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6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b="1" smtClean="0"/>
              <a:t>8-7 </a:t>
            </a:r>
            <a:r>
              <a:rPr lang="zh-TW" altLang="en-US" b="1" smtClean="0"/>
              <a:t>資訊倫理</a:t>
            </a:r>
            <a:endParaRPr lang="zh-TW" altLang="en-US" smtClean="0"/>
          </a:p>
        </p:txBody>
      </p:sp>
      <p:sp>
        <p:nvSpPr>
          <p:cNvPr id="99331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b="0" smtClean="0"/>
              <a:t>除了上述的議題外，今日的資訊倫理還包含了提高使用者的倫理道德或社會使命感、建立正確價值觀、建立自律自重的守法美德等。這些議題可參考美國電腦倫理協會（</a:t>
            </a:r>
            <a:r>
              <a:rPr lang="en-US" altLang="zh-TW" b="0" smtClean="0"/>
              <a:t>Computer Ethics Institute</a:t>
            </a:r>
            <a:r>
              <a:rPr lang="zh-TW" altLang="en-US" b="0" smtClean="0"/>
              <a:t>）於</a:t>
            </a:r>
            <a:r>
              <a:rPr lang="en-US" altLang="zh-TW" b="0" smtClean="0"/>
              <a:t>1997 </a:t>
            </a:r>
            <a:r>
              <a:rPr lang="zh-TW" altLang="en-US" b="0" smtClean="0"/>
              <a:t>年提出的電腦倫理的十大戒律（</a:t>
            </a:r>
            <a:r>
              <a:rPr lang="en-US" altLang="zh-TW" b="0" smtClean="0"/>
              <a:t>Ten Commandments of Computer Ethics</a:t>
            </a:r>
            <a:r>
              <a:rPr lang="zh-TW" altLang="en-US" b="0" smtClean="0"/>
              <a:t>）。</a:t>
            </a:r>
          </a:p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5948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395288" y="981075"/>
          <a:ext cx="8424862" cy="5029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424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5967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電腦倫理的十大戒律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不可使用電腦傷害他人。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不可干擾他人在電腦上的工作。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不可偷看他人的檔案。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不可利用電腦偷竊財務。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不可使用電腦造假。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不可拷貝或使用未付費的軟體。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未經授權，不可使用他人的電腦資源。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不可侵佔他人的智慧成果。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在設計程式之前，先衡量其對社會的影響。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使用電腦時必須表現出對他人的尊重與體諒。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558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4884</Words>
  <Application>Microsoft Office PowerPoint</Application>
  <PresentationFormat>如螢幕大小 (4:3)</PresentationFormat>
  <Paragraphs>559</Paragraphs>
  <Slides>91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92" baseType="lpstr">
      <vt:lpstr>Office 佈景主題</vt:lpstr>
      <vt:lpstr>資訊安全</vt:lpstr>
      <vt:lpstr>8-1 資訊安全的基本原則</vt:lpstr>
      <vt:lpstr>其他額外需求</vt:lpstr>
      <vt:lpstr>8-2 資料機密性</vt:lpstr>
      <vt:lpstr>加密演算法的二大類型</vt:lpstr>
      <vt:lpstr>對稱式金鑰的加解密演算法</vt:lpstr>
      <vt:lpstr>對稱式密碼演算法 </vt:lpstr>
      <vt:lpstr>範例一：位移法</vt:lpstr>
      <vt:lpstr>範例二：查表法</vt:lpstr>
      <vt:lpstr>範例二：查表法 (續)</vt:lpstr>
      <vt:lpstr>範例三：使用XOR運算</vt:lpstr>
      <vt:lpstr>XOR加密運算</vt:lpstr>
      <vt:lpstr>XOR解密運算</vt:lpstr>
      <vt:lpstr>完整的XOR加密結果</vt:lpstr>
      <vt:lpstr>上述三個範例</vt:lpstr>
      <vt:lpstr>DES演算法示意圖</vt:lpstr>
      <vt:lpstr>對稱式演算法的分類</vt:lpstr>
      <vt:lpstr>對稱式演算法的分類 (續)</vt:lpstr>
      <vt:lpstr>對稱式演算法：IV及運作模式</vt:lpstr>
      <vt:lpstr>操作模式：以CBC為例</vt:lpstr>
      <vt:lpstr>非對稱式金鑰的加解密演算法</vt:lpstr>
      <vt:lpstr>非對稱式的演算法 (續)</vt:lpstr>
      <vt:lpstr>8-2-3　網路上常見的加解密演算法應用</vt:lpstr>
      <vt:lpstr>光是看到HTTPS是不夠的…</vt:lpstr>
      <vt:lpstr>檢視憑證的詳細資訊</vt:lpstr>
      <vt:lpstr>非對稱式演算法的基本原理**</vt:lpstr>
      <vt:lpstr>RSA演算法及其流程</vt:lpstr>
      <vt:lpstr>RSA演算法及其流程 (續)</vt:lpstr>
      <vt:lpstr>RSA範例一</vt:lpstr>
      <vt:lpstr>RSA範例二</vt:lpstr>
      <vt:lpstr>實務上的RSA</vt:lpstr>
      <vt:lpstr>Diffie-Hellman演算法**</vt:lpstr>
      <vt:lpstr>DH演算法的流程</vt:lpstr>
      <vt:lpstr>DH的例子</vt:lpstr>
      <vt:lpstr>實務上的DH</vt:lpstr>
      <vt:lpstr>8-3 資料完整性</vt:lpstr>
      <vt:lpstr>8-3-1 密碼學的雜湊函數</vt:lpstr>
      <vt:lpstr>密碼學的雜湊函數 (續)</vt:lpstr>
      <vt:lpstr>利用SHA-1函數對相似字串計算雜湊函數得到的結果</vt:lpstr>
      <vt:lpstr>雜湊函數的應用</vt:lpstr>
      <vt:lpstr>HMAC的基本概念</vt:lpstr>
      <vt:lpstr>8-3-2 數位簽章</vt:lpstr>
      <vt:lpstr>數位簽章</vt:lpstr>
      <vt:lpstr>實務上數位簽章的做法</vt:lpstr>
      <vt:lpstr>數位簽章的應用 – PGP </vt:lpstr>
      <vt:lpstr>PGP的加密流程示意圖</vt:lpstr>
      <vt:lpstr>PGP的解密流程示意圖</vt:lpstr>
      <vt:lpstr>PGP的數位簽章示意圖</vt:lpstr>
      <vt:lpstr>公開金鑰的管理</vt:lpstr>
      <vt:lpstr>透過CA進行認證</vt:lpstr>
      <vt:lpstr>上一頁的例子有什麼問題？</vt:lpstr>
      <vt:lpstr>分散式的管理</vt:lpstr>
      <vt:lpstr>分散式的管理</vt:lpstr>
      <vt:lpstr>8-4 系統可用性</vt:lpstr>
      <vt:lpstr>提高系統可用性</vt:lpstr>
      <vt:lpstr>高可用性，以DRBD為例</vt:lpstr>
      <vt:lpstr>8-5 網路攻擊 </vt:lpstr>
      <vt:lpstr>常見的網路攻擊</vt:lpstr>
      <vt:lpstr>阻斷服務攻擊</vt:lpstr>
      <vt:lpstr>ping指令的執行結果。用ping指令探測本機IP 127.0.0.1</vt:lpstr>
      <vt:lpstr>主機入侵</vt:lpstr>
      <vt:lpstr>幾個網站「置換首頁」的範例畫面。 駭客們好像比較喜歡黑色底的介面呢！</vt:lpstr>
      <vt:lpstr>主機入侵 </vt:lpstr>
      <vt:lpstr>電腦病毒</vt:lpstr>
      <vt:lpstr>巨集型病毒</vt:lpstr>
      <vt:lpstr>檔案型病毒</vt:lpstr>
      <vt:lpstr>蠕蟲</vt:lpstr>
      <vt:lpstr>特洛伊木馬</vt:lpstr>
      <vt:lpstr>網路監聽</vt:lpstr>
      <vt:lpstr>8-6 網路防護</vt:lpstr>
      <vt:lpstr>8-6-1 防毒軟體</vt:lpstr>
      <vt:lpstr>防毒軟體 (續)</vt:lpstr>
      <vt:lpstr>偵測病毒</vt:lpstr>
      <vt:lpstr>SSL與TLS</vt:lpstr>
      <vt:lpstr>SSL/TLS連線示意圖</vt:lpstr>
      <vt:lpstr>常見的SSL/TLS應用服務</vt:lpstr>
      <vt:lpstr>防火牆</vt:lpstr>
      <vt:lpstr>防火牆的分區</vt:lpstr>
      <vt:lpstr>非軍事區的目的</vt:lpstr>
      <vt:lpstr>防火牆與入侵偵測系統示意圖</vt:lpstr>
      <vt:lpstr>常見的基本防火牆規則</vt:lpstr>
      <vt:lpstr>入侵偵測系統</vt:lpstr>
      <vt:lpstr>入侵偵測系統的偵測方式</vt:lpstr>
      <vt:lpstr>8-6-4 無線網路安全</vt:lpstr>
      <vt:lpstr>基本的保護</vt:lpstr>
      <vt:lpstr>無線網路的認證</vt:lpstr>
      <vt:lpstr>相關標準整理</vt:lpstr>
      <vt:lpstr>8-7 資訊倫理</vt:lpstr>
      <vt:lpstr>8-7 資訊倫理</vt:lpstr>
      <vt:lpstr>8-7 資訊倫理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139</cp:revision>
  <dcterms:created xsi:type="dcterms:W3CDTF">2015-04-21T01:58:17Z</dcterms:created>
  <dcterms:modified xsi:type="dcterms:W3CDTF">2018-04-25T02:02:19Z</dcterms:modified>
</cp:coreProperties>
</file>